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heme/themeOverride5.xml" ContentType="application/vnd.openxmlformats-officedocument.themeOverride+xml"/>
  <Override PartName="/ppt/theme/themeOverride10.xml" ContentType="application/vnd.openxmlformats-officedocument.themeOverride+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heme/themeOverride1.xml" ContentType="application/vnd.openxmlformats-officedocument.themeOverride+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theme/themeOverride8.xml" ContentType="application/vnd.openxmlformats-officedocument.themeOverride+xml"/>
  <Override PartName="/ppt/theme/themeOverride11.xml" ContentType="application/vnd.openxmlformats-officedocument.themeOverrid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Override6.xml" ContentType="application/vnd.openxmlformats-officedocument.themeOverride+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theme/themeOverride4.xml" ContentType="application/vnd.openxmlformats-officedocument.themeOverride+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heme/themeOverride2.xml" ContentType="application/vnd.openxmlformats-officedocument.themeOverride+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theme/themeOverride9.xml" ContentType="application/vnd.openxmlformats-officedocument.themeOverr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embedTrueTypeFonts="1" saveSubsetFonts="1">
  <p:sldMasterIdLst>
    <p:sldMasterId id="2147483648" r:id="rId1"/>
  </p:sldMasterIdLst>
  <p:notesMasterIdLst>
    <p:notesMasterId r:id="rId17"/>
  </p:notesMasterIdLst>
  <p:handoutMasterIdLst>
    <p:handoutMasterId r:id="rId18"/>
  </p:handoutMasterIdLst>
  <p:sldIdLst>
    <p:sldId id="256" r:id="rId2"/>
    <p:sldId id="257" r:id="rId3"/>
    <p:sldId id="259" r:id="rId4"/>
    <p:sldId id="262" r:id="rId5"/>
    <p:sldId id="271" r:id="rId6"/>
    <p:sldId id="270" r:id="rId7"/>
    <p:sldId id="269" r:id="rId8"/>
    <p:sldId id="268" r:id="rId9"/>
    <p:sldId id="267" r:id="rId10"/>
    <p:sldId id="266" r:id="rId11"/>
    <p:sldId id="265" r:id="rId12"/>
    <p:sldId id="264" r:id="rId13"/>
    <p:sldId id="263" r:id="rId14"/>
    <p:sldId id="260" r:id="rId15"/>
    <p:sldId id="261" r:id="rId16"/>
  </p:sldIdLst>
  <p:sldSz cx="9144000" cy="6858000" type="screen4x3"/>
  <p:notesSz cx="6797675" cy="9928225"/>
  <p:embeddedFontLst>
    <p:embeddedFont>
      <p:font typeface="SwissReSans Light" charset="0"/>
      <p:regular r:id="rId19"/>
      <p:bold r:id="rId20"/>
      <p:italic r:id="rId21"/>
      <p:boldItalic r:id="rId22"/>
    </p:embeddedFont>
    <p:embeddedFont>
      <p:font typeface="SwissReSans" charset="0"/>
      <p:regular r:id="rId23"/>
      <p:bold r:id="rId24"/>
      <p:italic r:id="rId25"/>
      <p:boldItalic r:id="rId26"/>
    </p:embeddedFont>
    <p:embeddedFont>
      <p:font typeface="Calibri" pitchFamily="34" charset="0"/>
      <p:regular r:id="rId27"/>
      <p:bold r:id="rId28"/>
      <p:italic r:id="rId29"/>
      <p:boldItalic r:id="rId30"/>
    </p:embeddedFont>
  </p:embeddedFontLst>
  <p:custDataLst>
    <p:tags r:id="rId3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4">
          <p15:clr>
            <a:srgbClr val="A4A3A4"/>
          </p15:clr>
        </p15:guide>
        <p15:guide id="2" orient="horz" pos="436">
          <p15:clr>
            <a:srgbClr val="A4A3A4"/>
          </p15:clr>
        </p15:guide>
        <p15:guide id="3" orient="horz" pos="1026">
          <p15:clr>
            <a:srgbClr val="A4A3A4"/>
          </p15:clr>
        </p15:guide>
        <p15:guide id="4" orient="horz" pos="3793">
          <p15:clr>
            <a:srgbClr val="A4A3A4"/>
          </p15:clr>
        </p15:guide>
        <p15:guide id="5" pos="431">
          <p15:clr>
            <a:srgbClr val="A4A3A4"/>
          </p15:clr>
        </p15:guide>
        <p15:guide id="6" pos="5465">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F870FC3-41F4-4639-9F92-194A608F593C}">
  <a:tblStyle styleId="{4F870FC3-41F4-4639-9F92-194A608F593C}" styleName="Swiss Re - Table 1">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1">
              <a:tint val="36000"/>
            </a:schemeClr>
          </a:solidFill>
        </a:fill>
      </a:tcStyle>
    </a:band2H>
    <a:band1V>
      <a:tcStyle>
        <a:tcBdr/>
        <a:fill>
          <a:solidFill>
            <a:schemeClr val="accent1">
              <a:tint val="36000"/>
            </a:schemeClr>
          </a:solidFill>
        </a:fill>
      </a:tcStyle>
    </a:band1V>
    <a:firstRow>
      <a:tcTxStyle b="on">
        <a:fontRef idx="minor">
          <a:scrgbClr r="255" g="255" b="255"/>
        </a:fontRef>
        <a:schemeClr val="lt1"/>
      </a:tcTxStyle>
      <a:tcStyle>
        <a:tcBdr/>
        <a:fill>
          <a:solidFill>
            <a:schemeClr val="accent1"/>
          </a:solidFill>
        </a:fill>
      </a:tcStyle>
    </a:firstRow>
  </a:tblStyle>
  <a:tblStyle styleId="{7E6E6707-7832-46BE-A3A0-E36881F78559}" styleName="Swiss Re - Table 2">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5">
              <a:tint val="36000"/>
            </a:schemeClr>
          </a:solidFill>
        </a:fill>
      </a:tcStyle>
    </a:band2H>
    <a:band1V>
      <a:tcStyle>
        <a:tcBdr/>
        <a:fill>
          <a:solidFill>
            <a:schemeClr val="accent5">
              <a:tint val="36000"/>
            </a:schemeClr>
          </a:solidFill>
        </a:fill>
      </a:tcStyle>
    </a:band1V>
    <a:firstRow>
      <a:tcTxStyle b="on">
        <a:fontRef idx="minor">
          <a:scrgbClr r="255" g="255" b="255"/>
        </a:fontRef>
        <a:schemeClr val="lt1"/>
      </a:tcTxStyle>
      <a:tcStyle>
        <a:tcBdr/>
        <a:fill>
          <a:solidFill>
            <a:schemeClr val="accent5"/>
          </a:solidFill>
        </a:fill>
      </a:tcStyle>
    </a:firstRow>
  </a:tblStyle>
  <a:tblStyle styleId="{BBE75E58-984F-4F72-8EDD-5C9A88DD35F0}" styleName="Swiss Re - Table 3">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3">
              <a:tint val="36000"/>
            </a:schemeClr>
          </a:solidFill>
        </a:fill>
      </a:tcStyle>
    </a:band2H>
    <a:band1V>
      <a:tcStyle>
        <a:tcBdr/>
        <a:fill>
          <a:solidFill>
            <a:schemeClr val="accent3">
              <a:tint val="36000"/>
            </a:schemeClr>
          </a:solidFill>
        </a:fill>
      </a:tcStyle>
    </a:band1V>
    <a:firstRow>
      <a:tcTxStyle b="on">
        <a:fontRef idx="minor">
          <a:scrgbClr r="255" g="255" b="255"/>
        </a:fontRef>
        <a:schemeClr val="lt1"/>
      </a:tcTxStyle>
      <a:tcStyle>
        <a:tcBdr/>
        <a:fill>
          <a:solidFill>
            <a:schemeClr val="accent3"/>
          </a:solidFill>
        </a:fill>
      </a:tcStyle>
    </a:firstRow>
  </a:tblStyle>
  <a:tblStyle styleId="{F0DF0198-80C8-49AA-8D90-CB580F7814A3}" styleName="Swiss Re - Table 4">
    <a:wholeTbl>
      <a:tcTxStyle>
        <a:fontRef idx="minor">
          <a:scrgbClr r="40" g="62" b="54"/>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noFill/>
        </a:fill>
      </a:tcStyle>
    </a:wholeTbl>
  </a:tblStyle>
  <a:tblStyle styleId="{B879B2AA-A785-4C12-A31E-098CB692474E}" styleName="Swiss Re - Table 5">
    <a:wholeTbl>
      <a:tcTxStyle>
        <a:fontRef idx="minor">
          <a:scrgbClr r="40" g="62" b="54"/>
        </a:fontRef>
        <a:schemeClr val="tx1"/>
      </a:tcTxStyle>
      <a:tcStyle>
        <a:tcBdr>
          <a:left>
            <a:ln w="12700" cmpd="sng">
              <a:solidFill>
                <a:schemeClr val="accent1"/>
              </a:solidFill>
            </a:ln>
          </a:left>
          <a:right>
            <a:ln w="12700" cmpd="sng">
              <a:solidFill>
                <a:schemeClr val="accent1"/>
              </a:solidFill>
            </a:ln>
          </a:right>
          <a:top>
            <a:ln>
              <a:noFill/>
            </a:ln>
          </a:top>
          <a:bottom>
            <a:ln>
              <a:noFill/>
            </a:ln>
          </a:bottom>
          <a:insideH>
            <a:ln>
              <a:noFill/>
            </a:ln>
          </a:insideH>
          <a:insideV>
            <a:ln w="12700" cmpd="sng">
              <a:solidFill>
                <a:schemeClr val="accent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autoAdjust="0"/>
  </p:normalViewPr>
  <p:slideViewPr>
    <p:cSldViewPr showGuides="1">
      <p:cViewPr varScale="1">
        <p:scale>
          <a:sx n="92" d="100"/>
          <a:sy n="92" d="100"/>
        </p:scale>
        <p:origin x="-438" y="-90"/>
      </p:cViewPr>
      <p:guideLst>
        <p:guide orient="horz" pos="164"/>
        <p:guide orient="horz" pos="436"/>
        <p:guide orient="horz" pos="1026"/>
        <p:guide orient="horz" pos="3793"/>
        <p:guide pos="431"/>
        <p:guide pos="5465"/>
      </p:guideLst>
    </p:cSldViewPr>
  </p:slideViewPr>
  <p:outlineViewPr>
    <p:cViewPr>
      <p:scale>
        <a:sx n="33" d="100"/>
        <a:sy n="33" d="100"/>
      </p:scale>
      <p:origin x="0" y="-1044"/>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9" d="100"/>
          <a:sy n="89" d="100"/>
        </p:scale>
        <p:origin x="3078" y="10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SwissReSans" pitchFamily="34"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EB7C786-A259-4FDD-A4C0-BD83D19C2427}" type="datetimeFigureOut">
              <a:rPr lang="en-GB" smtClean="0">
                <a:latin typeface="SwissReSans" pitchFamily="34" charset="0"/>
              </a:rPr>
              <a:pPr/>
              <a:t>28/11/2015</a:t>
            </a:fld>
            <a:endParaRPr lang="en-GB" dirty="0">
              <a:latin typeface="SwissReSans" pitchFamily="34"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latin typeface="SwissReSans" pitchFamily="34"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DFADD15C-2E90-415F-B376-5831ACCDAAD0}" type="slidenum">
              <a:rPr lang="en-GB" smtClean="0">
                <a:latin typeface="SwissReSans" pitchFamily="34" charset="0"/>
              </a:rPr>
              <a:pPr/>
              <a:t>‹#›</a:t>
            </a:fld>
            <a:endParaRPr lang="en-GB" dirty="0">
              <a:latin typeface="SwissReSans" pitchFamily="34" charset="0"/>
            </a:endParaRPr>
          </a:p>
        </p:txBody>
      </p:sp>
    </p:spTree>
    <p:extLst>
      <p:ext uri="{BB962C8B-B14F-4D97-AF65-F5344CB8AC3E}">
        <p14:creationId xmlns:p14="http://schemas.microsoft.com/office/powerpoint/2010/main" xmlns="" val="283796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SwissReSans" pitchFamily="34" charset="0"/>
              </a:defRPr>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SwissReSans" pitchFamily="34" charset="0"/>
              </a:defRPr>
            </a:lvl1pPr>
          </a:lstStyle>
          <a:p>
            <a:fld id="{3A1CEC75-F9BB-42F0-8E1C-193797F4D4D6}" type="datetimeFigureOut">
              <a:rPr lang="de-DE" smtClean="0"/>
              <a:pPr/>
              <a:t>28.11.2015</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SwissReSans" pitchFamily="34" charset="0"/>
              </a:defRPr>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SwissReSans" pitchFamily="34" charset="0"/>
              </a:defRPr>
            </a:lvl1pPr>
          </a:lstStyle>
          <a:p>
            <a:fld id="{CF8ED666-4372-485F-9851-ED435EF4ACCF}" type="slidenum">
              <a:rPr lang="en-GB" smtClean="0"/>
              <a:pPr/>
              <a:t>‹#›</a:t>
            </a:fld>
            <a:endParaRPr lang="en-GB" dirty="0"/>
          </a:p>
        </p:txBody>
      </p:sp>
    </p:spTree>
    <p:extLst>
      <p:ext uri="{BB962C8B-B14F-4D97-AF65-F5344CB8AC3E}">
        <p14:creationId xmlns:p14="http://schemas.microsoft.com/office/powerpoint/2010/main" xmlns="" val="337976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sReSans" pitchFamily="34" charset="0"/>
        <a:ea typeface="+mn-ea"/>
        <a:cs typeface="+mn-cs"/>
      </a:defRPr>
    </a:lvl1pPr>
    <a:lvl2pPr marL="349250" indent="0" algn="l" defTabSz="914400" rtl="0" eaLnBrk="1" latinLnBrk="0" hangingPunct="1">
      <a:defRPr sz="1200" kern="1200">
        <a:solidFill>
          <a:schemeClr val="tx1"/>
        </a:solidFill>
        <a:latin typeface="SwissReSans" pitchFamily="34" charset="0"/>
        <a:ea typeface="+mn-ea"/>
        <a:cs typeface="+mn-cs"/>
      </a:defRPr>
    </a:lvl2pPr>
    <a:lvl3pPr marL="717550" indent="0" algn="l" defTabSz="914400" rtl="0" eaLnBrk="1" latinLnBrk="0" hangingPunct="1">
      <a:defRPr sz="1200" kern="1200">
        <a:solidFill>
          <a:schemeClr val="tx1"/>
        </a:solidFill>
        <a:latin typeface="SwissReSans" pitchFamily="34" charset="0"/>
        <a:ea typeface="+mn-ea"/>
        <a:cs typeface="+mn-cs"/>
      </a:defRPr>
    </a:lvl3pPr>
    <a:lvl4pPr marL="1066800" indent="0" algn="l" defTabSz="914400" rtl="0" eaLnBrk="1" latinLnBrk="0" hangingPunct="1">
      <a:defRPr sz="1200" kern="1200">
        <a:solidFill>
          <a:schemeClr val="tx1"/>
        </a:solidFill>
        <a:latin typeface="SwissReSans" pitchFamily="34" charset="0"/>
        <a:ea typeface="+mn-ea"/>
        <a:cs typeface="+mn-cs"/>
      </a:defRPr>
    </a:lvl4pPr>
    <a:lvl5pPr marL="1435100" indent="0" algn="l" defTabSz="914400" rtl="0" eaLnBrk="1" latinLnBrk="0" hangingPunct="1">
      <a:defRPr sz="1200" kern="1200">
        <a:solidFill>
          <a:schemeClr val="tx1"/>
        </a:solidFill>
        <a:latin typeface="SwissReSan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8ED666-4372-485F-9851-ED435EF4ACCF}" type="slidenum">
              <a:rPr lang="en-GB" smtClean="0"/>
              <a:pPr/>
              <a:t>6</a:t>
            </a:fld>
            <a:endParaRPr lang="en-GB" dirty="0"/>
          </a:p>
        </p:txBody>
      </p:sp>
    </p:spTree>
    <p:extLst>
      <p:ext uri="{BB962C8B-B14F-4D97-AF65-F5344CB8AC3E}">
        <p14:creationId xmlns:p14="http://schemas.microsoft.com/office/powerpoint/2010/main" xmlns="" val="2604387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hemeOverride" Target="../theme/themeOverride11.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hemeOverride" Target="../theme/themeOverride3.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png"/><Relationship Id="rId2" Type="http://schemas.openxmlformats.org/officeDocument/2006/relationships/tags" Target="../tags/tag17.xml"/><Relationship Id="rId1" Type="http://schemas.openxmlformats.org/officeDocument/2006/relationships/themeOverride" Target="../theme/themeOverride7.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hemeOverride" Target="../theme/themeOverride8.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hemeOverride" Target="../theme/themeOverride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9144000" cy="6858000"/>
          </a:xfrm>
        </p:spPr>
        <p:txBody>
          <a:bodyPr/>
          <a:lstStyle>
            <a:lvl1pPr>
              <a:buFontTx/>
              <a:buNone/>
              <a:defRPr sz="1200">
                <a:solidFill>
                  <a:srgbClr val="A8BAB2"/>
                </a:solidFill>
                <a:latin typeface="SwissReSans" pitchFamily="34" charset="0"/>
              </a:defRPr>
            </a:lvl1pPr>
          </a:lstStyle>
          <a:p>
            <a:r>
              <a:rPr lang="en-GB" dirty="0" smtClean="0"/>
              <a:t>Click icon to add picture</a:t>
            </a:r>
            <a:endParaRPr lang="en-GB" dirty="0"/>
          </a:p>
        </p:txBody>
      </p:sp>
      <p:sp>
        <p:nvSpPr>
          <p:cNvPr id="2" name="Title 1"/>
          <p:cNvSpPr>
            <a:spLocks noGrp="1"/>
          </p:cNvSpPr>
          <p:nvPr>
            <p:ph type="ctrTitle"/>
          </p:nvPr>
        </p:nvSpPr>
        <p:spPr bwMode="white">
          <a:xfrm>
            <a:off x="684213" y="1628776"/>
            <a:ext cx="7272163" cy="1296168"/>
          </a:xfrm>
        </p:spPr>
        <p:txBody>
          <a:bodyPr>
            <a:noAutofit/>
          </a:bodyPr>
          <a:lstStyle>
            <a:lvl1pPr algn="l">
              <a:lnSpc>
                <a:spcPct val="80000"/>
              </a:lnSpc>
              <a:defRPr sz="4800">
                <a:solidFill>
                  <a:srgbClr val="FFFFFF"/>
                </a:solidFill>
                <a:latin typeface="SwissReSans Light" pitchFamily="34" charset="0"/>
              </a:defRPr>
            </a:lvl1pPr>
          </a:lstStyle>
          <a:p>
            <a:r>
              <a:rPr lang="en-GB" dirty="0" smtClean="0"/>
              <a:t>Click to edit Master title style</a:t>
            </a:r>
            <a:endParaRPr lang="en-GB" dirty="0"/>
          </a:p>
        </p:txBody>
      </p:sp>
      <p:sp>
        <p:nvSpPr>
          <p:cNvPr id="3" name="Subtitle 2"/>
          <p:cNvSpPr>
            <a:spLocks noGrp="1"/>
          </p:cNvSpPr>
          <p:nvPr>
            <p:ph type="subTitle" idx="1"/>
          </p:nvPr>
        </p:nvSpPr>
        <p:spPr bwMode="white">
          <a:xfrm>
            <a:off x="684213" y="2996952"/>
            <a:ext cx="7272163"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r>
              <a:rPr lang="en-GB" sz="900" smtClean="0">
                <a:solidFill>
                  <a:srgbClr val="283E36"/>
                </a:solidFill>
                <a:latin typeface="SwissReSans" pitchFamily="34" charset="0"/>
              </a:rPr>
              <a:t>General Public Release</a:t>
            </a:r>
            <a:endParaRPr lang="en-GB" sz="900" dirty="0">
              <a:solidFill>
                <a:srgbClr val="283E36"/>
              </a:solidFill>
              <a:latin typeface="SwissReSans" pitchFamily="34" charset="0"/>
            </a:endParaRPr>
          </a:p>
        </p:txBody>
      </p:sp>
      <p:pic>
        <p:nvPicPr>
          <p:cNvPr id="4" name="Picture 3"/>
          <p:cNvPicPr>
            <a:picLocks noChangeAspect="1"/>
          </p:cNvPicPr>
          <p:nvPr userDrawn="1">
            <p:custDataLst>
              <p:tags r:id="rId3"/>
            </p:custDataLst>
          </p:nvPr>
        </p:nvPicPr>
        <p:blipFill>
          <a:blip r:embed="rId5" cstate="print">
            <a:extLst>
              <a:ext uri="{28A0092B-C50C-407E-A947-70E740481C1C}">
                <a14:useLocalDpi xmlns:a14="http://schemas.microsoft.com/office/drawing/2010/main" xmlns="" val="0"/>
              </a:ext>
            </a:extLst>
          </a:blip>
          <a:stretch>
            <a:fillRect/>
          </a:stretch>
        </p:blipFill>
        <p:spPr bwMode="gray">
          <a:xfrm>
            <a:off x="263426" y="301052"/>
            <a:ext cx="2369821" cy="533400"/>
          </a:xfrm>
          <a:prstGeom prst="rect">
            <a:avLst/>
          </a:prstGeom>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grpSp>
        <p:nvGrpSpPr>
          <p:cNvPr id="10" name="Group 9"/>
          <p:cNvGrpSpPr/>
          <p:nvPr userDrawn="1"/>
        </p:nvGrpSpPr>
        <p:grpSpPr>
          <a:xfrm>
            <a:off x="3132138" y="1989138"/>
            <a:ext cx="2879725" cy="2879725"/>
            <a:chOff x="3132138" y="1989138"/>
            <a:chExt cx="2879725" cy="2879725"/>
          </a:xfrm>
        </p:grpSpPr>
        <p:sp>
          <p:nvSpPr>
            <p:cNvPr id="9" name="Rectangle 8"/>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8"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spTree>
      <p:nvGrpSpPr>
        <p:cNvPr id="1" name=""/>
        <p:cNvGrpSpPr/>
        <p:nvPr/>
      </p:nvGrpSpPr>
      <p:grpSpPr>
        <a:xfrm>
          <a:off x="0" y="0"/>
          <a:ext cx="0" cy="0"/>
          <a:chOff x="0" y="0"/>
          <a:chExt cx="0" cy="0"/>
        </a:xfrm>
      </p:grpSpPr>
      <p:pic>
        <p:nvPicPr>
          <p:cNvPr id="5" name="Picture 4"/>
          <p:cNvPicPr>
            <a:picLocks/>
          </p:cNvPicPr>
          <p:nvPr userDrawn="1">
            <p:custDataLst>
              <p:tags r:id="rId2"/>
            </p:custDataLst>
          </p:nvPr>
        </p:nvPicPr>
        <p:blipFill>
          <a:blip r:embed="rId8" cstate="print">
            <a:extLst>
              <a:ext uri="{28A0092B-C50C-407E-A947-70E740481C1C}">
                <a14:useLocalDpi xmlns:a14="http://schemas.microsoft.com/office/drawing/2010/main" xmlns="" val="0"/>
              </a:ext>
            </a:extLst>
          </a:blip>
          <a:stretch>
            <a:fillRect/>
          </a:stretch>
        </p:blipFill>
        <p:spPr bwMode="hidden">
          <a:xfrm>
            <a:off x="0" y="0"/>
            <a:ext cx="9144000" cy="6858000"/>
          </a:xfrm>
          <a:prstGeom prst="rect">
            <a:avLst/>
          </a:prstGeom>
        </p:spPr>
      </p:pic>
      <p:sp>
        <p:nvSpPr>
          <p:cNvPr id="2" name="Title 1"/>
          <p:cNvSpPr>
            <a:spLocks noGrp="1"/>
          </p:cNvSpPr>
          <p:nvPr>
            <p:ph type="ctrTitle"/>
          </p:nvPr>
        </p:nvSpPr>
        <p:spPr bwMode="black">
          <a:xfrm>
            <a:off x="684213" y="1628775"/>
            <a:ext cx="7272163" cy="1329620"/>
          </a:xfrm>
        </p:spPr>
        <p:txBody>
          <a:bodyPr anchor="t" anchorCtr="0">
            <a:noAutofit/>
          </a:bodyPr>
          <a:lstStyle>
            <a:lvl1pPr algn="l">
              <a:lnSpc>
                <a:spcPct val="80000"/>
              </a:lnSpc>
              <a:defRPr sz="4800">
                <a:solidFill>
                  <a:srgbClr val="FFFFFF"/>
                </a:solidFill>
                <a:latin typeface="SwissReSans Light" pitchFamily="34" charset="0"/>
              </a:defRPr>
            </a:lvl1p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3"/>
            </p:custDataLst>
          </p:nvPr>
        </p:nvSpPr>
        <p:spPr/>
        <p:txBody>
          <a:bodyPr/>
          <a:lstStyle/>
          <a:p>
            <a:fld id="{5E4D2043-7E31-4A53-BD33-72A88E682172}" type="slidenum">
              <a:rPr lang="en-GB" smtClean="0"/>
              <a:pPr/>
              <a:t>‹#›</a:t>
            </a:fld>
            <a:endParaRPr lang="en-GB" dirty="0"/>
          </a:p>
        </p:txBody>
      </p:sp>
      <p:sp>
        <p:nvSpPr>
          <p:cNvPr id="9" name="Text Placeholder 9"/>
          <p:cNvSpPr>
            <a:spLocks noGrp="1"/>
          </p:cNvSpPr>
          <p:nvPr>
            <p:ph type="body" sz="quarter" idx="13"/>
          </p:nvPr>
        </p:nvSpPr>
        <p:spPr>
          <a:xfrm>
            <a:off x="684213" y="3573016"/>
            <a:ext cx="7272163" cy="2448372"/>
          </a:xfrm>
        </p:spPr>
        <p:txBody>
          <a:bodyPr/>
          <a:lstStyle>
            <a:lvl1pPr marL="0" indent="0">
              <a:spcBef>
                <a:spcPts val="0"/>
              </a:spcBef>
              <a:spcAft>
                <a:spcPts val="1200"/>
              </a:spcAft>
              <a:buFontTx/>
              <a:buNone/>
              <a:defRPr sz="1200">
                <a:solidFill>
                  <a:srgbClr val="283E36"/>
                </a:solidFill>
                <a:latin typeface="SwissReSans Light" panose="020B0504020202020204" pitchFamily="34" charset="0"/>
              </a:defRPr>
            </a:lvl1pPr>
            <a:lvl2pPr marL="182562" indent="0">
              <a:spcBef>
                <a:spcPts val="0"/>
              </a:spcBef>
              <a:spcAft>
                <a:spcPts val="1200"/>
              </a:spcAft>
              <a:buFontTx/>
              <a:buNone/>
              <a:defRPr sz="1200">
                <a:solidFill>
                  <a:srgbClr val="283E36"/>
                </a:solidFill>
                <a:latin typeface="SwissReSans Light" panose="020B0504020202020204" pitchFamily="34" charset="0"/>
              </a:defRPr>
            </a:lvl2pPr>
            <a:lvl3pPr marL="444500" indent="0">
              <a:spcBef>
                <a:spcPts val="0"/>
              </a:spcBef>
              <a:spcAft>
                <a:spcPts val="1200"/>
              </a:spcAft>
              <a:buFontTx/>
              <a:buNone/>
              <a:defRPr sz="1200">
                <a:solidFill>
                  <a:srgbClr val="283E36"/>
                </a:solidFill>
                <a:latin typeface="SwissReSans Light" panose="020B0504020202020204" pitchFamily="34" charset="0"/>
              </a:defRPr>
            </a:lvl3pPr>
            <a:lvl4pPr marL="715963" indent="0">
              <a:spcBef>
                <a:spcPts val="0"/>
              </a:spcBef>
              <a:spcAft>
                <a:spcPts val="1200"/>
              </a:spcAft>
              <a:buFontTx/>
              <a:buNone/>
              <a:defRPr sz="1200">
                <a:solidFill>
                  <a:srgbClr val="283E36"/>
                </a:solidFill>
                <a:latin typeface="SwissReSans Light" panose="020B0504020202020204" pitchFamily="34" charset="0"/>
              </a:defRPr>
            </a:lvl4pPr>
            <a:lvl5pPr marL="985838" indent="0">
              <a:spcBef>
                <a:spcPts val="0"/>
              </a:spcBef>
              <a:spcAft>
                <a:spcPts val="1200"/>
              </a:spcAft>
              <a:buFontTx/>
              <a:buNone/>
              <a:defRPr sz="1200">
                <a:solidFill>
                  <a:srgbClr val="283E36"/>
                </a:solidFill>
                <a:latin typeface="SwissReSans Light" panose="020B0504020202020204" pitchFamily="34" charset="0"/>
              </a:defRPr>
            </a:lvl5pPr>
          </a:lstStyle>
          <a:p>
            <a:pPr lvl="0"/>
            <a:r>
              <a:rPr lang="en-GB" dirty="0" smtClean="0"/>
              <a:t>Click to edit Master text styles</a:t>
            </a:r>
          </a:p>
        </p:txBody>
      </p:sp>
      <p:sp>
        <p:nvSpPr>
          <p:cNvPr id="10" name="Classification"/>
          <p:cNvSpPr txBox="1">
            <a:spLocks noChangeArrowheads="1"/>
          </p:cNvSpPr>
          <p:nvPr userDrawn="1">
            <p:custDataLst>
              <p:tags r:id="rId4"/>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r>
              <a:rPr lang="en-GB" sz="900" smtClean="0">
                <a:solidFill>
                  <a:srgbClr val="283E36"/>
                </a:solidFill>
                <a:latin typeface="SwissReSans" pitchFamily="34" charset="0"/>
              </a:rPr>
              <a:t>General Public Release</a:t>
            </a:r>
            <a:endParaRPr lang="en-GB" sz="900" dirty="0">
              <a:solidFill>
                <a:srgbClr val="283E36"/>
              </a:solidFill>
              <a:latin typeface="SwissReSans" pitchFamily="34" charset="0"/>
            </a:endParaRPr>
          </a:p>
        </p:txBody>
      </p:sp>
      <p:sp>
        <p:nvSpPr>
          <p:cNvPr id="13" name="Footer"/>
          <p:cNvSpPr txBox="1">
            <a:spLocks/>
          </p:cNvSpPr>
          <p:nvPr userDrawn="1">
            <p:custDataLst>
              <p:tags r:id="rId5"/>
            </p:custDataLst>
          </p:nvPr>
        </p:nvSpPr>
        <p:spPr bwMode="black">
          <a:xfrm>
            <a:off x="2340496" y="6505850"/>
            <a:ext cx="5903912" cy="139700"/>
          </a:xfrm>
          <a:prstGeom prst="rect">
            <a:avLst/>
          </a:prstGeom>
        </p:spPr>
        <p:txBody>
          <a:bodyPr vert="horz" wrap="none" lIns="0" tIns="0" rIns="0" bIns="0" rtlCol="0" anchor="b" anchorCtr="0"/>
          <a:lstStyle/>
          <a:p>
            <a:pPr marL="0" algn="r" defTabSz="914400" rtl="0" eaLnBrk="1" latinLnBrk="0" hangingPunct="1"/>
            <a:r>
              <a:rPr lang="en-US" sz="1000" b="0" kern="1200" smtClean="0">
                <a:solidFill>
                  <a:srgbClr val="283E36"/>
                </a:solidFill>
                <a:latin typeface="SwissReSans" pitchFamily="34" charset="0"/>
                <a:ea typeface="+mn-ea"/>
                <a:cs typeface="+mn-cs"/>
              </a:rPr>
              <a:t>AIDA Climate Change Wworking Party</a:t>
            </a:r>
            <a:endParaRPr lang="en-GB" sz="1000" b="0" kern="1200" dirty="0">
              <a:solidFill>
                <a:srgbClr val="283E36"/>
              </a:solidFill>
              <a:latin typeface="SwissReSans" pitchFamily="34" charset="0"/>
              <a:ea typeface="+mn-ea"/>
              <a:cs typeface="+mn-cs"/>
            </a:endParaRPr>
          </a:p>
        </p:txBody>
      </p:sp>
      <p:pic>
        <p:nvPicPr>
          <p:cNvPr id="6" name="Picture 5"/>
          <p:cNvPicPr>
            <a:picLocks noChangeAspect="1"/>
          </p:cNvPicPr>
          <p:nvPr userDrawn="1">
            <p:custDataLst>
              <p:tags r:id="rId6"/>
            </p:custDataLst>
          </p:nvPr>
        </p:nvPicPr>
        <p:blipFill>
          <a:blip r:embed="rId9" cstate="print">
            <a:extLst>
              <a:ext uri="{28A0092B-C50C-407E-A947-70E740481C1C}">
                <a14:useLocalDpi xmlns:a14="http://schemas.microsoft.com/office/drawing/2010/main" xmlns="" val="0"/>
              </a:ext>
            </a:extLst>
          </a:blip>
          <a:stretch>
            <a:fillRect/>
          </a:stretch>
        </p:blipFill>
        <p:spPr bwMode="gray">
          <a:xfrm>
            <a:off x="401751" y="6294506"/>
            <a:ext cx="1578228" cy="355228"/>
          </a:xfrm>
          <a:prstGeom prst="rect">
            <a:avLst/>
          </a:prstGeom>
        </p:spPr>
      </p:pic>
    </p:spTree>
    <p:extLst>
      <p:ext uri="{BB962C8B-B14F-4D97-AF65-F5344CB8AC3E}">
        <p14:creationId xmlns:p14="http://schemas.microsoft.com/office/powerpoint/2010/main" xmlns="" val="377255674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84213" y="1628775"/>
            <a:ext cx="7991475"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itle 4"/>
          <p:cNvSpPr>
            <a:spLocks noGrp="1"/>
          </p:cNvSpPr>
          <p:nvPr>
            <p:ph type="title"/>
          </p:nvPr>
        </p:nvSpPr>
        <p:spPr/>
        <p:txBody>
          <a:bodyPr/>
          <a:lstStyle/>
          <a:p>
            <a:r>
              <a:rPr lang="en-GB" dirty="0" smtClean="0"/>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spTree>
      <p:nvGrpSpPr>
        <p:cNvPr id="1" name=""/>
        <p:cNvGrpSpPr/>
        <p:nvPr/>
      </p:nvGrpSpPr>
      <p:grpSpPr>
        <a:xfrm>
          <a:off x="0" y="0"/>
          <a:ext cx="0" cy="0"/>
          <a:chOff x="0" y="0"/>
          <a:chExt cx="0" cy="0"/>
        </a:xfrm>
      </p:grpSpPr>
      <p:pic>
        <p:nvPicPr>
          <p:cNvPr id="5" name="Picture 4"/>
          <p:cNvPicPr>
            <a:picLocks/>
          </p:cNvPicPr>
          <p:nvPr userDrawn="1">
            <p:custDataLst>
              <p:tags r:id="rId2"/>
            </p:custDataLst>
          </p:nvPr>
        </p:nvPicPr>
        <p:blipFill>
          <a:blip r:embed="rId8" cstate="print">
            <a:extLst>
              <a:ext uri="{28A0092B-C50C-407E-A947-70E740481C1C}">
                <a14:useLocalDpi xmlns:a14="http://schemas.microsoft.com/office/drawing/2010/main" xmlns="" val="0"/>
              </a:ext>
            </a:extLst>
          </a:blip>
          <a:stretch>
            <a:fillRect/>
          </a:stretch>
        </p:blipFill>
        <p:spPr bwMode="hidden">
          <a:xfrm>
            <a:off x="0" y="0"/>
            <a:ext cx="9144000" cy="6858000"/>
          </a:xfrm>
          <a:prstGeom prst="rect">
            <a:avLst/>
          </a:prstGeom>
        </p:spPr>
      </p:pic>
      <p:sp>
        <p:nvSpPr>
          <p:cNvPr id="2" name="Title 1"/>
          <p:cNvSpPr>
            <a:spLocks noGrp="1"/>
          </p:cNvSpPr>
          <p:nvPr>
            <p:ph type="title"/>
          </p:nvPr>
        </p:nvSpPr>
        <p:spPr bwMode="black">
          <a:xfrm>
            <a:off x="684213" y="1628775"/>
            <a:ext cx="7272163"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dirty="0" smtClean="0"/>
              <a:t>Click to edit Master title style</a:t>
            </a:r>
            <a:endParaRPr lang="en-GB" dirty="0"/>
          </a:p>
        </p:txBody>
      </p:sp>
      <p:sp>
        <p:nvSpPr>
          <p:cNvPr id="10" name="Text Placeholder 9"/>
          <p:cNvSpPr>
            <a:spLocks noGrp="1"/>
          </p:cNvSpPr>
          <p:nvPr>
            <p:ph type="body" sz="quarter" idx="12"/>
          </p:nvPr>
        </p:nvSpPr>
        <p:spPr>
          <a:xfrm>
            <a:off x="684213" y="3573016"/>
            <a:ext cx="7272163"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3"/>
            </p:custDataLst>
          </p:nvPr>
        </p:nvSpPr>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4"/>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r>
              <a:rPr lang="en-GB" sz="900" smtClean="0">
                <a:solidFill>
                  <a:srgbClr val="283E36"/>
                </a:solidFill>
                <a:latin typeface="SwissReSans" pitchFamily="34" charset="0"/>
              </a:rPr>
              <a:t>General Public Release</a:t>
            </a:r>
            <a:endParaRPr lang="en-GB" sz="900" dirty="0">
              <a:solidFill>
                <a:srgbClr val="283E36"/>
              </a:solidFill>
              <a:latin typeface="SwissReSans" pitchFamily="34" charset="0"/>
            </a:endParaRPr>
          </a:p>
        </p:txBody>
      </p:sp>
      <p:sp>
        <p:nvSpPr>
          <p:cNvPr id="14" name="Footer"/>
          <p:cNvSpPr txBox="1">
            <a:spLocks/>
          </p:cNvSpPr>
          <p:nvPr userDrawn="1">
            <p:custDataLst>
              <p:tags r:id="rId5"/>
            </p:custDataLst>
          </p:nvPr>
        </p:nvSpPr>
        <p:spPr bwMode="black">
          <a:xfrm>
            <a:off x="2340496" y="6505850"/>
            <a:ext cx="5903912" cy="139700"/>
          </a:xfrm>
          <a:prstGeom prst="rect">
            <a:avLst/>
          </a:prstGeom>
        </p:spPr>
        <p:txBody>
          <a:bodyPr vert="horz" wrap="none" lIns="0" tIns="0" rIns="0" bIns="0" rtlCol="0" anchor="b" anchorCtr="0"/>
          <a:lstStyle/>
          <a:p>
            <a:pPr marL="0" algn="r" defTabSz="914400" rtl="0" eaLnBrk="1" latinLnBrk="0" hangingPunct="1"/>
            <a:r>
              <a:rPr lang="en-US" sz="1000" b="0" kern="1200" smtClean="0">
                <a:solidFill>
                  <a:srgbClr val="283E36"/>
                </a:solidFill>
                <a:latin typeface="SwissReSans" pitchFamily="34" charset="0"/>
                <a:ea typeface="+mn-ea"/>
                <a:cs typeface="+mn-cs"/>
              </a:rPr>
              <a:t>AIDA Climate Change Wworking Party</a:t>
            </a:r>
            <a:endParaRPr lang="en-GB" sz="1000" b="0" kern="1200" dirty="0">
              <a:solidFill>
                <a:srgbClr val="283E36"/>
              </a:solidFill>
              <a:latin typeface="SwissReSans" pitchFamily="34" charset="0"/>
              <a:ea typeface="+mn-ea"/>
              <a:cs typeface="+mn-cs"/>
            </a:endParaRPr>
          </a:p>
        </p:txBody>
      </p:sp>
      <p:pic>
        <p:nvPicPr>
          <p:cNvPr id="6" name="Picture 5"/>
          <p:cNvPicPr>
            <a:picLocks noChangeAspect="1"/>
          </p:cNvPicPr>
          <p:nvPr userDrawn="1">
            <p:custDataLst>
              <p:tags r:id="rId6"/>
            </p:custDataLst>
          </p:nvPr>
        </p:nvPicPr>
        <p:blipFill>
          <a:blip r:embed="rId9" cstate="print">
            <a:extLst>
              <a:ext uri="{28A0092B-C50C-407E-A947-70E740481C1C}">
                <a14:useLocalDpi xmlns:a14="http://schemas.microsoft.com/office/drawing/2010/main" xmlns="" val="0"/>
              </a:ext>
            </a:extLst>
          </a:blip>
          <a:stretch>
            <a:fillRect/>
          </a:stretch>
        </p:blipFill>
        <p:spPr bwMode="gray">
          <a:xfrm>
            <a:off x="401751" y="6294506"/>
            <a:ext cx="1578228" cy="355228"/>
          </a:xfrm>
          <a:prstGeom prst="rect">
            <a:avLst/>
          </a:prstGeom>
        </p:spPr>
      </p:pic>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84213" y="1628774"/>
            <a:ext cx="3887788"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bwMode="black">
          <a:xfrm>
            <a:off x="4788024" y="1628775"/>
            <a:ext cx="3887664" cy="4392613"/>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Title 7"/>
          <p:cNvSpPr>
            <a:spLocks noGrp="1"/>
          </p:cNvSpPr>
          <p:nvPr>
            <p:ph type="title"/>
          </p:nvPr>
        </p:nvSpPr>
        <p:spPr/>
        <p:txBody>
          <a:bodyPr/>
          <a:lstStyle/>
          <a:p>
            <a:r>
              <a:rPr lang="en-GB" dirty="0" smtClean="0"/>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p>
            <a:r>
              <a:rPr lang="en-GB" dirty="0" smtClean="0"/>
              <a:t>Click to edit Master title style</a:t>
            </a:r>
            <a:endParaRPr lang="en-GB"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hidden="1"/>
          <p:cNvSpPr>
            <a:spLocks noGrp="1"/>
          </p:cNvSpPr>
          <p:nvPr>
            <p:ph type="pic" idx="1"/>
          </p:nvPr>
        </p:nvSpPr>
        <p:spPr bwMode="gray">
          <a:xfrm>
            <a:off x="0" y="0"/>
            <a:ext cx="9144000" cy="6858000"/>
          </a:xfrm>
        </p:spPr>
        <p:txBody>
          <a:bodyPr/>
          <a:lstStyle>
            <a:lvl1pPr marL="0" indent="0">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icon to add picture</a:t>
            </a:r>
            <a:endParaRPr lang="en-GB" dirty="0"/>
          </a:p>
        </p:txBody>
      </p:sp>
      <p:sp>
        <p:nvSpPr>
          <p:cNvPr id="6" name="Date Placeholder 5"/>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10" name="Classification"/>
          <p:cNvSpPr txBox="1">
            <a:spLocks noChangeArrowheads="1"/>
          </p:cNvSpPr>
          <p:nvPr userDrawn="1">
            <p:custDataLst>
              <p:tags r:id="rId3"/>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r>
              <a:rPr lang="en-GB" sz="900" smtClean="0">
                <a:solidFill>
                  <a:srgbClr val="283E36"/>
                </a:solidFill>
                <a:latin typeface="SwissReSans" pitchFamily="34" charset="0"/>
              </a:rPr>
              <a:t>General Public Release</a:t>
            </a:r>
            <a:endParaRPr lang="en-GB" sz="900" dirty="0">
              <a:solidFill>
                <a:srgbClr val="283E36"/>
              </a:solidFill>
              <a:latin typeface="SwissReSans" pitchFamily="34" charset="0"/>
            </a:endParaRPr>
          </a:p>
        </p:txBody>
      </p:sp>
      <p:sp>
        <p:nvSpPr>
          <p:cNvPr id="12" name="Footer"/>
          <p:cNvSpPr txBox="1">
            <a:spLocks/>
          </p:cNvSpPr>
          <p:nvPr userDrawn="1">
            <p:custDataLst>
              <p:tags r:id="rId4"/>
            </p:custDataLst>
          </p:nvPr>
        </p:nvSpPr>
        <p:spPr bwMode="black">
          <a:xfrm>
            <a:off x="2340496" y="6505850"/>
            <a:ext cx="5903912" cy="139700"/>
          </a:xfrm>
          <a:prstGeom prst="rect">
            <a:avLst/>
          </a:prstGeom>
        </p:spPr>
        <p:txBody>
          <a:bodyPr vert="horz" wrap="none" lIns="0" tIns="0" rIns="0" bIns="0" rtlCol="0" anchor="b" anchorCtr="0"/>
          <a:lstStyle/>
          <a:p>
            <a:pPr marL="0" algn="r" defTabSz="914400" rtl="0" eaLnBrk="1" latinLnBrk="0" hangingPunct="1"/>
            <a:r>
              <a:rPr lang="en-US" sz="1000" b="0" kern="1200" smtClean="0">
                <a:solidFill>
                  <a:srgbClr val="283E36"/>
                </a:solidFill>
                <a:latin typeface="SwissReSans" pitchFamily="34" charset="0"/>
                <a:ea typeface="+mn-ea"/>
                <a:cs typeface="+mn-cs"/>
              </a:rPr>
              <a:t>AIDA Climate Change Wworking Party</a:t>
            </a:r>
            <a:endParaRPr lang="en-GB" sz="1000" b="0" kern="1200" dirty="0">
              <a:solidFill>
                <a:srgbClr val="283E36"/>
              </a:solidFill>
              <a:latin typeface="SwissReSans" pitchFamily="34" charset="0"/>
              <a:ea typeface="+mn-ea"/>
              <a:cs typeface="+mn-cs"/>
            </a:endParaRPr>
          </a:p>
        </p:txBody>
      </p:sp>
      <p:pic>
        <p:nvPicPr>
          <p:cNvPr id="2" name="Picture 1"/>
          <p:cNvPicPr>
            <a:picLocks noChangeAspect="1"/>
          </p:cNvPicPr>
          <p:nvPr userDrawn="1">
            <p:custDataLst>
              <p:tags r:id="rId5"/>
            </p:custDataLst>
          </p:nvPr>
        </p:nvPicPr>
        <p:blipFill>
          <a:blip r:embed="rId7" cstate="print">
            <a:extLst>
              <a:ext uri="{28A0092B-C50C-407E-A947-70E740481C1C}">
                <a14:useLocalDpi xmlns:a14="http://schemas.microsoft.com/office/drawing/2010/main" xmlns="" val="0"/>
              </a:ext>
            </a:extLst>
          </a:blip>
          <a:stretch>
            <a:fillRect/>
          </a:stretch>
        </p:blipFill>
        <p:spPr bwMode="gray">
          <a:xfrm>
            <a:off x="401751" y="6294506"/>
            <a:ext cx="1578228" cy="355228"/>
          </a:xfrm>
          <a:prstGeom prst="rect">
            <a:avLst/>
          </a:prstGeom>
        </p:spPr>
      </p:pic>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9144000" cy="6858000"/>
          </a:xfrm>
        </p:spPr>
        <p:txBody>
          <a:bodyPr lIns="4752000" anchor="ctr"/>
          <a:lstStyle>
            <a:lvl1pPr>
              <a:buFontTx/>
              <a:buNone/>
              <a:defRPr sz="1200">
                <a:solidFill>
                  <a:srgbClr val="A8BAB2"/>
                </a:solidFill>
                <a:latin typeface="SwissReSans" pitchFamily="34" charset="0"/>
              </a:defRPr>
            </a:lvl1pPr>
          </a:lstStyle>
          <a:p>
            <a:r>
              <a:rPr lang="en-GB" noProof="1" smtClean="0"/>
              <a:t>Select an image from the Brandic menu</a:t>
            </a:r>
            <a:endParaRPr lang="en-GB" noProof="1"/>
          </a:p>
        </p:txBody>
      </p:sp>
      <p:sp>
        <p:nvSpPr>
          <p:cNvPr id="3" name="Content Placeholder 2"/>
          <p:cNvSpPr>
            <a:spLocks noGrp="1"/>
          </p:cNvSpPr>
          <p:nvPr>
            <p:ph sz="half" idx="1"/>
          </p:nvPr>
        </p:nvSpPr>
        <p:spPr bwMode="black">
          <a:xfrm>
            <a:off x="684213" y="1628774"/>
            <a:ext cx="352774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Title 7"/>
          <p:cNvSpPr>
            <a:spLocks noGrp="1"/>
          </p:cNvSpPr>
          <p:nvPr>
            <p:ph type="title"/>
          </p:nvPr>
        </p:nvSpPr>
        <p:spPr>
          <a:xfrm>
            <a:off x="684214" y="692150"/>
            <a:ext cx="3527745" cy="692647"/>
          </a:xfrm>
        </p:spPr>
        <p:txBody>
          <a:bodyPr/>
          <a:lstStyle/>
          <a:p>
            <a:r>
              <a:rPr lang="en-GB" dirty="0" smtClean="0"/>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xmlns="" val="341502158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9144000" cy="6858000"/>
          </a:xfrm>
        </p:spPr>
        <p:txBody>
          <a:bodyPr lIns="4752000" anchor="ctr"/>
          <a:lstStyle>
            <a:lvl1pPr>
              <a:buFontTx/>
              <a:buNone/>
              <a:defRPr sz="1200">
                <a:solidFill>
                  <a:srgbClr val="A8BAB2"/>
                </a:solidFill>
                <a:latin typeface="SwissReSans" pitchFamily="34" charset="0"/>
              </a:defRPr>
            </a:lvl1pPr>
          </a:lstStyle>
          <a:p>
            <a:r>
              <a:rPr lang="en-GB" noProof="1" smtClean="0"/>
              <a:t>Select an image from the Brandic menu</a:t>
            </a:r>
            <a:endParaRPr lang="en-GB" noProof="1"/>
          </a:p>
        </p:txBody>
      </p:sp>
      <p:sp>
        <p:nvSpPr>
          <p:cNvPr id="8" name="Title 7"/>
          <p:cNvSpPr>
            <a:spLocks noGrp="1"/>
          </p:cNvSpPr>
          <p:nvPr>
            <p:ph type="title"/>
          </p:nvPr>
        </p:nvSpPr>
        <p:spPr>
          <a:xfrm>
            <a:off x="684213" y="1628773"/>
            <a:ext cx="3527747" cy="4392614"/>
          </a:xfrm>
        </p:spPr>
        <p:txBody>
          <a:bodyPr/>
          <a:lstStyle/>
          <a:p>
            <a:r>
              <a:rPr lang="en-GB" dirty="0" smtClean="0"/>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xmlns="" val="112313842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684214" y="692150"/>
            <a:ext cx="7991474" cy="692647"/>
          </a:xfrm>
          <a:prstGeom prst="rect">
            <a:avLst/>
          </a:prstGeom>
        </p:spPr>
        <p:txBody>
          <a:bodyPr vert="horz" lIns="0" tIns="0" rIns="0" bIns="0" rtlCol="0" anchor="t" anchorCtr="0">
            <a:noAutofit/>
          </a:bodyPr>
          <a:lstStyle/>
          <a:p>
            <a:r>
              <a:rPr lang="en-GB" dirty="0" smtClean="0"/>
              <a:t>Click to edit Master title style</a:t>
            </a:r>
            <a:endParaRPr lang="en-GB" dirty="0"/>
          </a:p>
        </p:txBody>
      </p:sp>
      <p:sp>
        <p:nvSpPr>
          <p:cNvPr id="3" name="Text Placeholder 2"/>
          <p:cNvSpPr>
            <a:spLocks noGrp="1"/>
          </p:cNvSpPr>
          <p:nvPr>
            <p:ph type="body" idx="1"/>
          </p:nvPr>
        </p:nvSpPr>
        <p:spPr bwMode="black">
          <a:xfrm>
            <a:off x="684213" y="1628775"/>
            <a:ext cx="7991475" cy="4392513"/>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0" name="Classification"/>
          <p:cNvSpPr txBox="1">
            <a:spLocks noChangeArrowheads="1"/>
          </p:cNvSpPr>
          <p:nvPr>
            <p:custDataLst>
              <p:tags r:id="rId13"/>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r>
              <a:rPr lang="en-GB" sz="900" smtClean="0">
                <a:solidFill>
                  <a:srgbClr val="283E36"/>
                </a:solidFill>
                <a:latin typeface="SwissReSans" pitchFamily="34" charset="0"/>
              </a:rPr>
              <a:t>General Public Release</a:t>
            </a:r>
            <a:endParaRPr lang="en-GB" sz="900" dirty="0">
              <a:solidFill>
                <a:srgbClr val="283E36"/>
              </a:solidFill>
              <a:latin typeface="SwissReSans" pitchFamily="34" charset="0"/>
            </a:endParaRPr>
          </a:p>
        </p:txBody>
      </p:sp>
      <p:sp>
        <p:nvSpPr>
          <p:cNvPr id="9" name="Footer"/>
          <p:cNvSpPr txBox="1">
            <a:spLocks/>
          </p:cNvSpPr>
          <p:nvPr>
            <p:custDataLst>
              <p:tags r:id="rId14"/>
            </p:custDataLst>
          </p:nvPr>
        </p:nvSpPr>
        <p:spPr bwMode="black">
          <a:xfrm>
            <a:off x="2340496" y="6505850"/>
            <a:ext cx="5903912" cy="139700"/>
          </a:xfrm>
          <a:prstGeom prst="rect">
            <a:avLst/>
          </a:prstGeom>
        </p:spPr>
        <p:txBody>
          <a:bodyPr vert="horz" wrap="none" lIns="0" tIns="0" rIns="0" bIns="0" rtlCol="0" anchor="b" anchorCtr="0"/>
          <a:lstStyle/>
          <a:p>
            <a:pPr marL="0" algn="r" defTabSz="914400" rtl="0" eaLnBrk="1" latinLnBrk="0" hangingPunct="1"/>
            <a:r>
              <a:rPr lang="en-US" sz="1000" b="0" kern="1200" smtClean="0">
                <a:solidFill>
                  <a:srgbClr val="283E36"/>
                </a:solidFill>
                <a:latin typeface="SwissReSans" pitchFamily="34" charset="0"/>
                <a:ea typeface="+mn-ea"/>
                <a:cs typeface="+mn-cs"/>
              </a:rPr>
              <a:t>AIDA Climate Change Wworking Party</a:t>
            </a:r>
            <a:endParaRPr lang="en-GB" sz="1000" b="0" kern="1200" dirty="0">
              <a:solidFill>
                <a:srgbClr val="283E36"/>
              </a:solidFill>
              <a:latin typeface="SwissReSans" pitchFamily="34" charset="0"/>
              <a:ea typeface="+mn-ea"/>
              <a:cs typeface="+mn-cs"/>
            </a:endParaRPr>
          </a:p>
        </p:txBody>
      </p:sp>
      <p:sp>
        <p:nvSpPr>
          <p:cNvPr id="11" name="Date Placeholder 10"/>
          <p:cNvSpPr>
            <a:spLocks noGrp="1"/>
          </p:cNvSpPr>
          <p:nvPr>
            <p:ph type="dt" sz="half" idx="2"/>
          </p:nvPr>
        </p:nvSpPr>
        <p:spPr bwMode="black">
          <a:xfrm>
            <a:off x="7236296" y="6918846"/>
            <a:ext cx="1367954"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dirty="0"/>
          </a:p>
        </p:txBody>
      </p:sp>
      <p:sp>
        <p:nvSpPr>
          <p:cNvPr id="12" name="Footer Placeholder 11"/>
          <p:cNvSpPr>
            <a:spLocks noGrp="1"/>
          </p:cNvSpPr>
          <p:nvPr>
            <p:ph type="ftr" sz="quarter" idx="3"/>
          </p:nvPr>
        </p:nvSpPr>
        <p:spPr bwMode="black">
          <a:xfrm>
            <a:off x="755649" y="6918845"/>
            <a:ext cx="6048375"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dirty="0"/>
          </a:p>
        </p:txBody>
      </p:sp>
      <p:sp>
        <p:nvSpPr>
          <p:cNvPr id="5" name="Slide Number Placeholder 4"/>
          <p:cNvSpPr>
            <a:spLocks noGrp="1"/>
          </p:cNvSpPr>
          <p:nvPr>
            <p:ph type="sldNum" sz="quarter" idx="4"/>
            <p:custDataLst>
              <p:tags r:id="rId15"/>
            </p:custDataLst>
          </p:nvPr>
        </p:nvSpPr>
        <p:spPr>
          <a:xfrm>
            <a:off x="8460432" y="6472512"/>
            <a:ext cx="215256"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dirty="0"/>
          </a:p>
        </p:txBody>
      </p:sp>
      <p:pic>
        <p:nvPicPr>
          <p:cNvPr id="4" name="Picture 3"/>
          <p:cNvPicPr>
            <a:picLocks noChangeAspect="1"/>
          </p:cNvPicPr>
          <p:nvPr userDrawn="1">
            <p:custDataLst>
              <p:tags r:id="rId16"/>
            </p:custDataLst>
          </p:nvPr>
        </p:nvPicPr>
        <p:blipFill>
          <a:blip r:embed="rId17" cstate="print">
            <a:extLst>
              <a:ext uri="{28A0092B-C50C-407E-A947-70E740481C1C}">
                <a14:useLocalDpi xmlns:a14="http://schemas.microsoft.com/office/drawing/2010/main" xmlns="" val="0"/>
              </a:ext>
            </a:extLst>
          </a:blip>
          <a:stretch>
            <a:fillRect/>
          </a:stretch>
        </p:blipFill>
        <p:spPr bwMode="gray">
          <a:xfrm>
            <a:off x="401751" y="6294506"/>
            <a:ext cx="1578228" cy="35522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60" r:id="rId8"/>
    <p:sldLayoutId id="2147483661"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weclaim.com/"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slide" Target="slide8.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slide" Target="slide5.xml"/><Relationship Id="rId2" Type="http://schemas.openxmlformats.org/officeDocument/2006/relationships/tags" Target="../tags/tag33.xml"/><Relationship Id="rId16" Type="http://schemas.openxmlformats.org/officeDocument/2006/relationships/slide" Target="slide12.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slide" Target="slide4.xml"/><Relationship Id="rId5" Type="http://schemas.openxmlformats.org/officeDocument/2006/relationships/tags" Target="../tags/tag36.xml"/><Relationship Id="rId15" Type="http://schemas.openxmlformats.org/officeDocument/2006/relationships/slide" Target="slide10.xml"/><Relationship Id="rId10" Type="http://schemas.openxmlformats.org/officeDocument/2006/relationships/slide" Target="slide3.xml"/><Relationship Id="rId4" Type="http://schemas.openxmlformats.org/officeDocument/2006/relationships/tags" Target="../tags/tag35.xml"/><Relationship Id="rId9" Type="http://schemas.openxmlformats.org/officeDocument/2006/relationships/slideLayout" Target="../slideLayouts/slideLayout5.xml"/><Relationship Id="rId14" Type="http://schemas.openxmlformats.org/officeDocument/2006/relationships/slide" Target="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lass-action-volkswagen.e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p:cNvPicPr>
          <p:nvPr>
            <p:ph type="pic" sz="quarter" idx="12"/>
            <p:custDataLst>
              <p:tags r:id="rId1"/>
            </p:custDataLst>
          </p:nvPr>
        </p:nvPicPr>
        <p:blipFill>
          <a:blip r:embed="rId5" cstate="print">
            <a:extLst>
              <a:ext uri="{28A0092B-C50C-407E-A947-70E740481C1C}">
                <a14:useLocalDpi xmlns:a14="http://schemas.microsoft.com/office/drawing/2010/main" xmlns="" val="0"/>
              </a:ext>
            </a:extLst>
          </a:blip>
          <a:srcRect/>
          <a:stretch>
            <a:fillRect/>
          </a:stretch>
        </p:blipFill>
        <p:spPr bwMode="gray"/>
      </p:pic>
      <p:sp>
        <p:nvSpPr>
          <p:cNvPr id="3" name="Title 2"/>
          <p:cNvSpPr>
            <a:spLocks noGrp="1"/>
          </p:cNvSpPr>
          <p:nvPr>
            <p:ph type="ctrTitle"/>
          </p:nvPr>
        </p:nvSpPr>
        <p:spPr/>
        <p:txBody>
          <a:bodyPr/>
          <a:lstStyle/>
          <a:p>
            <a:r>
              <a:rPr lang="en-US" dirty="0" smtClean="0"/>
              <a:t>A French perspective on VW scandal-related litigation</a:t>
            </a:r>
            <a:endParaRPr lang="en-GB" dirty="0"/>
          </a:p>
        </p:txBody>
      </p:sp>
      <p:sp>
        <p:nvSpPr>
          <p:cNvPr id="4" name="Subtitle 3"/>
          <p:cNvSpPr>
            <a:spLocks noGrp="1"/>
          </p:cNvSpPr>
          <p:nvPr>
            <p:ph type="subTitle" idx="1"/>
          </p:nvPr>
        </p:nvSpPr>
        <p:spPr>
          <a:xfrm>
            <a:off x="687467" y="2852936"/>
            <a:ext cx="7991474" cy="288032"/>
          </a:xfrm>
        </p:spPr>
        <p:txBody>
          <a:bodyPr/>
          <a:lstStyle/>
          <a:p>
            <a:r>
              <a:rPr lang="en-US" dirty="0" smtClean="0"/>
              <a:t>AIDA Climate Change Working Party - Paris, December 2</a:t>
            </a:r>
            <a:r>
              <a:rPr lang="en-US" baseline="30000" dirty="0" smtClean="0"/>
              <a:t>nd</a:t>
            </a:r>
            <a:r>
              <a:rPr lang="en-US" dirty="0" smtClean="0"/>
              <a:t>, 2015</a:t>
            </a:r>
            <a:endParaRPr lang="en-GB" dirty="0"/>
          </a:p>
        </p:txBody>
      </p:sp>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xmlns="" val="0"/>
              </a:ext>
            </a:extLst>
          </a:blip>
          <a:stretch>
            <a:fillRect/>
          </a:stretch>
        </p:blipFill>
        <p:spPr bwMode="gray">
          <a:xfrm>
            <a:off x="263426" y="301052"/>
            <a:ext cx="2369821" cy="533400"/>
          </a:xfrm>
          <a:prstGeom prst="rect">
            <a:avLst/>
          </a:prstGeom>
        </p:spPr>
      </p:pic>
      <p:sp>
        <p:nvSpPr>
          <p:cNvPr id="7" name="TextBox 6"/>
          <p:cNvSpPr txBox="1"/>
          <p:nvPr>
            <p:custDataLst>
              <p:tags r:id="rId3"/>
            </p:custDataLst>
          </p:nvPr>
        </p:nvSpPr>
        <p:spPr bwMode="gray">
          <a:xfrm>
            <a:off x="2915987" y="260350"/>
            <a:ext cx="5759700" cy="139700"/>
          </a:xfrm>
          <a:prstGeom prst="rect">
            <a:avLst/>
          </a:prstGeom>
          <a:noFill/>
          <a:ln w="9525" algn="ctr">
            <a:noFill/>
            <a:miter lim="800000"/>
            <a:headEnd/>
            <a:tailEnd/>
          </a:ln>
          <a:effectLst/>
        </p:spPr>
        <p:txBody>
          <a:bodyPr wrap="square" lIns="0" tIns="0" rIns="0" bIns="0" anchor="t"/>
          <a:lstStyle>
            <a:defPPr>
              <a:defRPr lang="de-DE"/>
            </a:defPPr>
            <a:lvl1pPr algn="r">
              <a:buClrTx/>
              <a:buSzTx/>
              <a:buFontTx/>
              <a:buNone/>
              <a:defRPr sz="900">
                <a:solidFill>
                  <a:srgbClr val="283E36"/>
                </a:solidFill>
                <a:latin typeface="SwissReSans" pitchFamily="34" charset="0"/>
              </a:defRPr>
            </a:lvl1pPr>
          </a:lstStyle>
          <a:p>
            <a:r>
              <a:rPr lang="en-GB" smtClean="0">
                <a:solidFill>
                  <a:srgbClr val="FFFFFF"/>
                </a:solidFill>
              </a:rPr>
              <a:t>General Public Release</a:t>
            </a:r>
            <a:endParaRPr lang="en-GB" dirty="0" err="1">
              <a:solidFill>
                <a:srgbClr val="FFFFFF"/>
              </a:solidFill>
            </a:endParaRPr>
          </a:p>
        </p:txBody>
      </p:sp>
      <p:sp>
        <p:nvSpPr>
          <p:cNvPr id="8" name="Subtitle 3"/>
          <p:cNvSpPr txBox="1">
            <a:spLocks/>
          </p:cNvSpPr>
          <p:nvPr/>
        </p:nvSpPr>
        <p:spPr bwMode="white">
          <a:xfrm>
            <a:off x="576263" y="6093296"/>
            <a:ext cx="7991474" cy="28803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Tx/>
              <a:buSzPct val="100000"/>
              <a:buFont typeface="Arial" pitchFamily="34" charset="0"/>
              <a:buNone/>
              <a:defRPr sz="1800" kern="1200">
                <a:solidFill>
                  <a:srgbClr val="FFFFFF"/>
                </a:solidFill>
                <a:latin typeface="SwissReSans" pitchFamily="34" charset="0"/>
                <a:ea typeface="+mn-ea"/>
                <a:cs typeface="+mn-cs"/>
              </a:defRPr>
            </a:lvl1pPr>
            <a:lvl2pPr marL="457200" indent="0" algn="ctr" defTabSz="914400" rtl="0" eaLnBrk="1" latinLnBrk="0" hangingPunct="1">
              <a:lnSpc>
                <a:spcPct val="100000"/>
              </a:lnSpc>
              <a:spcBef>
                <a:spcPts val="1000"/>
              </a:spcBef>
              <a:buFont typeface="SwissReSans" pitchFamily="34" charset="0"/>
              <a:buNone/>
              <a:defRPr sz="1600" kern="1200">
                <a:solidFill>
                  <a:schemeClr val="tx1">
                    <a:tint val="75000"/>
                  </a:schemeClr>
                </a:solidFill>
                <a:latin typeface="SwissReSans" pitchFamily="34" charset="0"/>
                <a:ea typeface="+mn-ea"/>
                <a:cs typeface="+mn-cs"/>
              </a:defRPr>
            </a:lvl2pPr>
            <a:lvl3pPr marL="914400" indent="0" algn="ctr" defTabSz="914400" rtl="0" eaLnBrk="1" latinLnBrk="0" hangingPunct="1">
              <a:lnSpc>
                <a:spcPct val="100000"/>
              </a:lnSpc>
              <a:spcBef>
                <a:spcPts val="1000"/>
              </a:spcBef>
              <a:buFont typeface="SwissReSans" pitchFamily="34" charset="0"/>
              <a:buNone/>
              <a:defRPr sz="1600" kern="1200">
                <a:solidFill>
                  <a:schemeClr val="tx1">
                    <a:tint val="75000"/>
                  </a:schemeClr>
                </a:solidFill>
                <a:latin typeface="SwissReSans" pitchFamily="34" charset="0"/>
                <a:ea typeface="+mn-ea"/>
                <a:cs typeface="+mn-cs"/>
              </a:defRPr>
            </a:lvl3pPr>
            <a:lvl4pPr marL="1371600" indent="0" algn="ctr" defTabSz="914400" rtl="0" eaLnBrk="1" latinLnBrk="0" hangingPunct="1">
              <a:lnSpc>
                <a:spcPct val="100000"/>
              </a:lnSpc>
              <a:spcBef>
                <a:spcPts val="1000"/>
              </a:spcBef>
              <a:buFont typeface="SwissReSans" pitchFamily="34" charset="0"/>
              <a:buNone/>
              <a:defRPr sz="1600" kern="1200">
                <a:solidFill>
                  <a:schemeClr val="tx1">
                    <a:tint val="75000"/>
                  </a:schemeClr>
                </a:solidFill>
                <a:latin typeface="SwissReSans" pitchFamily="34" charset="0"/>
                <a:ea typeface="+mn-ea"/>
                <a:cs typeface="+mn-cs"/>
              </a:defRPr>
            </a:lvl4pPr>
            <a:lvl5pPr marL="1828800" indent="0" algn="ctr" defTabSz="914400" rtl="0" eaLnBrk="1" latinLnBrk="0" hangingPunct="1">
              <a:lnSpc>
                <a:spcPct val="100000"/>
              </a:lnSpc>
              <a:spcBef>
                <a:spcPts val="1000"/>
              </a:spcBef>
              <a:buFont typeface="SwissReSans" pitchFamily="34" charset="0"/>
              <a:buNone/>
              <a:defRPr sz="1600" kern="1200">
                <a:solidFill>
                  <a:schemeClr val="tx1">
                    <a:tint val="75000"/>
                  </a:schemeClr>
                </a:solidFill>
                <a:latin typeface="SwissReSans"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dirty="0" smtClean="0"/>
              <a:t>Cedric Wells</a:t>
            </a:r>
            <a:endParaRPr lang="en-GB" dirty="0"/>
          </a:p>
        </p:txBody>
      </p:sp>
    </p:spTree>
    <p:extLst>
      <p:ext uri="{BB962C8B-B14F-4D97-AF65-F5344CB8AC3E}">
        <p14:creationId xmlns:p14="http://schemas.microsoft.com/office/powerpoint/2010/main" xmlns="" val="1254731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sz="1600" dirty="0"/>
              <a:t>Avocats Actions Conjointes </a:t>
            </a:r>
            <a:r>
              <a:rPr lang="fr-FR" sz="1600" dirty="0" err="1"/>
              <a:t>platform</a:t>
            </a:r>
            <a:r>
              <a:rPr lang="fr-FR" sz="1600" dirty="0"/>
              <a:t> (Paris Bar) </a:t>
            </a:r>
          </a:p>
          <a:p>
            <a:pPr lvl="1">
              <a:buFont typeface="Calibri" panose="020F0502020204030204" pitchFamily="34" charset="0"/>
              <a:buChar char="−"/>
            </a:pPr>
            <a:r>
              <a:rPr lang="fr-FR" sz="1400" dirty="0"/>
              <a:t>EUR 600,00 </a:t>
            </a:r>
            <a:r>
              <a:rPr lang="fr-FR" sz="1400" dirty="0" err="1"/>
              <a:t>fee</a:t>
            </a:r>
            <a:r>
              <a:rPr lang="fr-FR" sz="1400" dirty="0"/>
              <a:t> agreement (</a:t>
            </a:r>
            <a:r>
              <a:rPr lang="fr-FR" sz="1400" dirty="0" err="1"/>
              <a:t>negotiable</a:t>
            </a:r>
            <a:r>
              <a:rPr lang="fr-FR" sz="1400" dirty="0"/>
              <a:t>!) + </a:t>
            </a:r>
            <a:r>
              <a:rPr lang="fr-FR" sz="1400" dirty="0" err="1"/>
              <a:t>success</a:t>
            </a:r>
            <a:r>
              <a:rPr lang="fr-FR" sz="1400" dirty="0"/>
              <a:t> </a:t>
            </a:r>
            <a:r>
              <a:rPr lang="fr-FR" sz="1400" dirty="0" err="1"/>
              <a:t>fees</a:t>
            </a:r>
            <a:endParaRPr lang="fr-FR" sz="1400" dirty="0"/>
          </a:p>
          <a:p>
            <a:pPr lvl="1">
              <a:buFont typeface="Calibri" panose="020F0502020204030204" pitchFamily="34" charset="0"/>
              <a:buChar char="−"/>
            </a:pPr>
            <a:r>
              <a:rPr lang="fr-FR" sz="1400" dirty="0" err="1"/>
              <a:t>Opt</a:t>
            </a:r>
            <a:r>
              <a:rPr lang="fr-FR" sz="1400" dirty="0"/>
              <a:t> in by 30 </a:t>
            </a:r>
            <a:r>
              <a:rPr lang="fr-FR" sz="1400" dirty="0" err="1"/>
              <a:t>Dec</a:t>
            </a:r>
            <a:r>
              <a:rPr lang="fr-FR" sz="1400" dirty="0"/>
              <a:t> 2015</a:t>
            </a:r>
          </a:p>
          <a:p>
            <a:pPr lvl="1">
              <a:buFont typeface="Calibri" panose="020F0502020204030204" pitchFamily="34" charset="0"/>
              <a:buChar char="−"/>
            </a:pPr>
            <a:r>
              <a:rPr lang="fr-FR" sz="1400" dirty="0" err="1"/>
              <a:t>Aim</a:t>
            </a:r>
            <a:r>
              <a:rPr lang="fr-FR" sz="1400" dirty="0"/>
              <a:t> </a:t>
            </a:r>
            <a:r>
              <a:rPr lang="fr-FR" sz="1400" dirty="0" err="1"/>
              <a:t>is</a:t>
            </a:r>
            <a:r>
              <a:rPr lang="fr-FR" sz="1400" dirty="0"/>
              <a:t> to </a:t>
            </a:r>
            <a:r>
              <a:rPr lang="fr-FR" sz="1400" dirty="0" err="1"/>
              <a:t>obtain</a:t>
            </a:r>
            <a:r>
              <a:rPr lang="fr-FR" sz="1400" dirty="0"/>
              <a:t> 10-20% </a:t>
            </a:r>
            <a:r>
              <a:rPr lang="fr-FR" sz="1400" dirty="0" err="1"/>
              <a:t>purchase</a:t>
            </a:r>
            <a:r>
              <a:rPr lang="fr-FR" sz="1400" dirty="0"/>
              <a:t> </a:t>
            </a:r>
            <a:r>
              <a:rPr lang="fr-FR" sz="1400" dirty="0" err="1"/>
              <a:t>price</a:t>
            </a:r>
            <a:r>
              <a:rPr lang="fr-FR" sz="1400" dirty="0"/>
              <a:t> back</a:t>
            </a:r>
          </a:p>
          <a:p>
            <a:endParaRPr lang="en-GB" dirty="0"/>
          </a:p>
        </p:txBody>
      </p:sp>
      <p:sp>
        <p:nvSpPr>
          <p:cNvPr id="3" name="Title 2"/>
          <p:cNvSpPr>
            <a:spLocks noGrp="1"/>
          </p:cNvSpPr>
          <p:nvPr>
            <p:ph type="title"/>
          </p:nvPr>
        </p:nvSpPr>
        <p:spPr/>
        <p:txBody>
          <a:bodyPr/>
          <a:lstStyle/>
          <a:p>
            <a:r>
              <a:rPr lang="fr-FR" dirty="0"/>
              <a:t>New business </a:t>
            </a:r>
            <a:r>
              <a:rPr lang="fr-FR" dirty="0" err="1"/>
              <a:t>opportunities</a:t>
            </a:r>
            <a:r>
              <a:rPr lang="fr-FR" dirty="0"/>
              <a:t> </a:t>
            </a:r>
            <a:r>
              <a:rPr lang="fr-FR" sz="1400" dirty="0"/>
              <a:t>(</a:t>
            </a:r>
            <a:r>
              <a:rPr lang="fr-FR" sz="1400" dirty="0" err="1"/>
              <a:t>lawfirms</a:t>
            </a:r>
            <a:r>
              <a:rPr lang="fr-FR" sz="1400" dirty="0"/>
              <a:t>)</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11</a:t>
            </a:fld>
            <a:endParaRPr lang="en-GB" dirty="0"/>
          </a:p>
        </p:txBody>
      </p:sp>
      <p:pic>
        <p:nvPicPr>
          <p:cNvPr id="12" name="Picture 11"/>
          <p:cNvPicPr>
            <a:picLocks noChangeAspect="1"/>
          </p:cNvPicPr>
          <p:nvPr/>
        </p:nvPicPr>
        <p:blipFill>
          <a:blip r:embed="rId2" cstate="print"/>
          <a:stretch>
            <a:fillRect/>
          </a:stretch>
        </p:blipFill>
        <p:spPr>
          <a:xfrm>
            <a:off x="759056" y="3789690"/>
            <a:ext cx="2160240" cy="1233381"/>
          </a:xfrm>
          <a:prstGeom prst="rect">
            <a:avLst/>
          </a:prstGeom>
          <a:effectLst>
            <a:outerShdw blurRad="50800" dist="38100" dir="2700000" algn="tl" rotWithShape="0">
              <a:prstClr val="black">
                <a:alpha val="40000"/>
              </a:prstClr>
            </a:outerShdw>
          </a:effectLst>
        </p:spPr>
      </p:pic>
      <p:sp>
        <p:nvSpPr>
          <p:cNvPr id="13" name="Rectangle 12"/>
          <p:cNvSpPr/>
          <p:nvPr/>
        </p:nvSpPr>
        <p:spPr>
          <a:xfrm>
            <a:off x="3066960" y="3448369"/>
            <a:ext cx="3311600" cy="1107996"/>
          </a:xfrm>
          <a:prstGeom prst="rect">
            <a:avLst/>
          </a:prstGeom>
          <a:ln>
            <a:solidFill>
              <a:schemeClr val="accent1"/>
            </a:solidFill>
          </a:ln>
          <a:effectLst/>
        </p:spPr>
        <p:txBody>
          <a:bodyPr wrap="square">
            <a:spAutoFit/>
          </a:bodyPr>
          <a:lstStyle/>
          <a:p>
            <a:pPr algn="just"/>
            <a:r>
              <a:rPr lang="fr-FR" sz="1100" dirty="0" smtClean="0"/>
              <a:t>Le dépôt d’une plainte fera l’objet d’une convention d’honoraires forfaitaire pour un montant fixé par principe à 500 euros HT (soit 600 euros TTC) pouvant être personnalisée selon la situation spécifique des plaignants (nombre de véhicules, cas particulier, </a:t>
            </a:r>
            <a:r>
              <a:rPr lang="fr-FR" sz="1100" dirty="0" err="1" smtClean="0"/>
              <a:t>etc</a:t>
            </a:r>
            <a:r>
              <a:rPr lang="fr-FR" sz="1100" dirty="0" smtClean="0"/>
              <a:t>)</a:t>
            </a:r>
            <a:endParaRPr lang="fr-FR" sz="1100" dirty="0"/>
          </a:p>
        </p:txBody>
      </p:sp>
      <p:pic>
        <p:nvPicPr>
          <p:cNvPr id="14" name="Picture 13"/>
          <p:cNvPicPr>
            <a:picLocks noChangeAspect="1"/>
          </p:cNvPicPr>
          <p:nvPr/>
        </p:nvPicPr>
        <p:blipFill>
          <a:blip r:embed="rId3" cstate="print"/>
          <a:stretch>
            <a:fillRect/>
          </a:stretch>
        </p:blipFill>
        <p:spPr>
          <a:xfrm>
            <a:off x="6516216" y="1055237"/>
            <a:ext cx="2304256" cy="277007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4" cstate="print"/>
          <a:stretch>
            <a:fillRect/>
          </a:stretch>
        </p:blipFill>
        <p:spPr>
          <a:xfrm>
            <a:off x="6575887" y="3942954"/>
            <a:ext cx="2173827" cy="2366366"/>
          </a:xfrm>
          <a:prstGeom prst="rect">
            <a:avLst/>
          </a:prstGeom>
          <a:effectLst>
            <a:outerShdw blurRad="50800" dist="38100" dir="2700000" algn="tl" rotWithShape="0">
              <a:prstClr val="black">
                <a:alpha val="40000"/>
              </a:prstClr>
            </a:outerShdw>
          </a:effectLst>
        </p:spPr>
      </p:pic>
      <p:sp>
        <p:nvSpPr>
          <p:cNvPr id="16" name="Rectangle 15"/>
          <p:cNvSpPr/>
          <p:nvPr/>
        </p:nvSpPr>
        <p:spPr>
          <a:xfrm>
            <a:off x="3059832" y="4704548"/>
            <a:ext cx="3312368" cy="769441"/>
          </a:xfrm>
          <a:prstGeom prst="rect">
            <a:avLst/>
          </a:prstGeom>
          <a:ln>
            <a:solidFill>
              <a:schemeClr val="accent1"/>
            </a:solidFill>
          </a:ln>
          <a:effectLst/>
        </p:spPr>
        <p:txBody>
          <a:bodyPr wrap="square">
            <a:spAutoFit/>
          </a:bodyPr>
          <a:lstStyle/>
          <a:p>
            <a:pPr algn="ctr"/>
            <a:r>
              <a:rPr lang="fr-FR" sz="1100" u="sng" dirty="0" smtClean="0"/>
              <a:t>Pièces à joindre </a:t>
            </a:r>
          </a:p>
          <a:p>
            <a:pPr algn="ctr"/>
            <a:r>
              <a:rPr lang="fr-FR" sz="1100" dirty="0" smtClean="0"/>
              <a:t>Carte Nationale d’identité (ou équivalent)</a:t>
            </a:r>
          </a:p>
          <a:p>
            <a:pPr algn="ctr"/>
            <a:r>
              <a:rPr lang="fr-FR" sz="1100" dirty="0" smtClean="0"/>
              <a:t>Copie du certificat d’immatriculation du véhicule</a:t>
            </a:r>
          </a:p>
          <a:p>
            <a:pPr algn="ctr"/>
            <a:r>
              <a:rPr lang="fr-FR" sz="1100" dirty="0" smtClean="0"/>
              <a:t>Facture d’achat du véhicule</a:t>
            </a:r>
            <a:endParaRPr lang="en-GB" sz="1100" dirty="0"/>
          </a:p>
        </p:txBody>
      </p:sp>
      <p:sp>
        <p:nvSpPr>
          <p:cNvPr id="17" name="Rectangle 16"/>
          <p:cNvSpPr/>
          <p:nvPr/>
        </p:nvSpPr>
        <p:spPr>
          <a:xfrm>
            <a:off x="759056" y="5499061"/>
            <a:ext cx="3541354" cy="246221"/>
          </a:xfrm>
          <a:prstGeom prst="rect">
            <a:avLst/>
          </a:prstGeom>
        </p:spPr>
        <p:txBody>
          <a:bodyPr wrap="none">
            <a:spAutoFit/>
          </a:bodyPr>
          <a:lstStyle/>
          <a:p>
            <a:r>
              <a:rPr lang="en-GB" sz="1000" dirty="0" smtClean="0"/>
              <a:t>http://avocats-actions-conjointes.com/affaire-volkswagen</a:t>
            </a:r>
            <a:endParaRPr lang="en-GB" sz="1000" dirty="0"/>
          </a:p>
        </p:txBody>
      </p:sp>
    </p:spTree>
    <p:extLst>
      <p:ext uri="{BB962C8B-B14F-4D97-AF65-F5344CB8AC3E}">
        <p14:creationId xmlns:p14="http://schemas.microsoft.com/office/powerpoint/2010/main" xmlns="" val="2618934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sz="1600" dirty="0">
                <a:hlinkClick r:id="rId2"/>
              </a:rPr>
              <a:t>weclaim.com</a:t>
            </a:r>
            <a:endParaRPr lang="fr-FR" sz="1600" dirty="0"/>
          </a:p>
          <a:p>
            <a:pPr lvl="1">
              <a:buFont typeface="Calibri" panose="020F0502020204030204" pitchFamily="34" charset="0"/>
              <a:buChar char="−"/>
            </a:pPr>
            <a:r>
              <a:rPr lang="fr-FR" sz="1400" dirty="0"/>
              <a:t>Paris-</a:t>
            </a:r>
            <a:r>
              <a:rPr lang="fr-FR" sz="1400" dirty="0" err="1"/>
              <a:t>based</a:t>
            </a:r>
            <a:r>
              <a:rPr lang="fr-FR" sz="1400" dirty="0"/>
              <a:t> start-up web </a:t>
            </a:r>
            <a:r>
              <a:rPr lang="fr-FR" sz="1400" dirty="0" err="1"/>
              <a:t>platform</a:t>
            </a:r>
            <a:r>
              <a:rPr lang="fr-FR" sz="1400" dirty="0"/>
              <a:t> </a:t>
            </a:r>
            <a:r>
              <a:rPr lang="fr-FR" sz="1400" dirty="0" err="1"/>
              <a:t>which</a:t>
            </a:r>
            <a:r>
              <a:rPr lang="fr-FR" sz="1400" dirty="0"/>
              <a:t> « </a:t>
            </a:r>
            <a:r>
              <a:rPr lang="fr-FR" sz="1400" dirty="0" err="1"/>
              <a:t>brings</a:t>
            </a:r>
            <a:r>
              <a:rPr lang="fr-FR" sz="1400" dirty="0"/>
              <a:t> </a:t>
            </a:r>
            <a:r>
              <a:rPr lang="fr-FR" sz="1400" dirty="0" err="1"/>
              <a:t>lawyers</a:t>
            </a:r>
            <a:r>
              <a:rPr lang="fr-FR" sz="1400" dirty="0"/>
              <a:t> and </a:t>
            </a:r>
            <a:r>
              <a:rPr lang="fr-FR" sz="1400" dirty="0" err="1"/>
              <a:t>claimants</a:t>
            </a:r>
            <a:r>
              <a:rPr lang="fr-FR" sz="1400" dirty="0"/>
              <a:t> </a:t>
            </a:r>
            <a:r>
              <a:rPr lang="fr-FR" sz="1400" dirty="0" err="1"/>
              <a:t>together</a:t>
            </a:r>
            <a:r>
              <a:rPr lang="fr-FR" sz="1400" dirty="0"/>
              <a:t> »</a:t>
            </a:r>
          </a:p>
          <a:p>
            <a:pPr lvl="1">
              <a:buFont typeface="Calibri" panose="020F0502020204030204" pitchFamily="34" charset="0"/>
              <a:buChar char="−"/>
            </a:pPr>
            <a:r>
              <a:rPr lang="fr-FR" sz="1400" dirty="0"/>
              <a:t>No </a:t>
            </a:r>
            <a:r>
              <a:rPr lang="fr-FR" sz="1400" dirty="0" err="1"/>
              <a:t>legal</a:t>
            </a:r>
            <a:r>
              <a:rPr lang="fr-FR" sz="1400" dirty="0"/>
              <a:t> services </a:t>
            </a:r>
            <a:r>
              <a:rPr lang="fr-FR" sz="1400" dirty="0" err="1"/>
              <a:t>provided</a:t>
            </a:r>
            <a:endParaRPr lang="fr-FR" sz="1400" dirty="0"/>
          </a:p>
          <a:p>
            <a:pPr lvl="1">
              <a:buFont typeface="Calibri" panose="020F0502020204030204" pitchFamily="34" charset="0"/>
              <a:buChar char="−"/>
            </a:pPr>
            <a:r>
              <a:rPr lang="fr-FR" sz="1400" dirty="0" err="1"/>
              <a:t>Join</a:t>
            </a:r>
            <a:r>
              <a:rPr lang="fr-FR" sz="1400" dirty="0"/>
              <a:t> a class action in a few clicks</a:t>
            </a:r>
          </a:p>
          <a:p>
            <a:pPr lvl="1">
              <a:buFont typeface="Calibri" panose="020F0502020204030204" pitchFamily="34" charset="0"/>
              <a:buChar char="−"/>
            </a:pPr>
            <a:r>
              <a:rPr lang="fr-FR" sz="1400" dirty="0"/>
              <a:t>No </a:t>
            </a:r>
            <a:r>
              <a:rPr lang="fr-FR" sz="1400" dirty="0" err="1"/>
              <a:t>upfront</a:t>
            </a:r>
            <a:r>
              <a:rPr lang="fr-FR" sz="1400" dirty="0"/>
              <a:t> </a:t>
            </a:r>
            <a:r>
              <a:rPr lang="fr-FR" sz="1400" dirty="0" err="1"/>
              <a:t>costs</a:t>
            </a:r>
            <a:r>
              <a:rPr lang="fr-FR" sz="1400" dirty="0"/>
              <a:t>; no </a:t>
            </a:r>
            <a:r>
              <a:rPr lang="fr-FR" sz="1400" dirty="0" err="1"/>
              <a:t>win</a:t>
            </a:r>
            <a:r>
              <a:rPr lang="fr-FR" sz="1400" dirty="0"/>
              <a:t>, no </a:t>
            </a:r>
            <a:r>
              <a:rPr lang="fr-FR" sz="1400" dirty="0" err="1"/>
              <a:t>fee</a:t>
            </a:r>
            <a:endParaRPr lang="fr-FR" sz="1400" dirty="0"/>
          </a:p>
          <a:p>
            <a:pPr lvl="1">
              <a:buFont typeface="Calibri" panose="020F0502020204030204" pitchFamily="34" charset="0"/>
              <a:buChar char="−"/>
            </a:pPr>
            <a:r>
              <a:rPr lang="fr-FR" sz="1400" dirty="0" err="1"/>
              <a:t>Success</a:t>
            </a:r>
            <a:r>
              <a:rPr lang="fr-FR" sz="1400" dirty="0"/>
              <a:t> </a:t>
            </a:r>
            <a:r>
              <a:rPr lang="fr-FR" sz="1400" dirty="0" err="1"/>
              <a:t>fees</a:t>
            </a:r>
            <a:r>
              <a:rPr lang="fr-FR" sz="1400" dirty="0"/>
              <a:t>: </a:t>
            </a:r>
            <a:r>
              <a:rPr lang="fr-FR" sz="1400" dirty="0" err="1"/>
              <a:t>litigation</a:t>
            </a:r>
            <a:r>
              <a:rPr lang="fr-FR" sz="1400" dirty="0"/>
              <a:t> </a:t>
            </a:r>
            <a:r>
              <a:rPr lang="fr-FR" sz="1400" dirty="0" err="1"/>
              <a:t>fees</a:t>
            </a:r>
            <a:r>
              <a:rPr lang="fr-FR" sz="1400" dirty="0"/>
              <a:t> </a:t>
            </a:r>
            <a:r>
              <a:rPr lang="fr-FR" sz="1400" dirty="0" err="1"/>
              <a:t>awarded</a:t>
            </a:r>
            <a:r>
              <a:rPr lang="fr-FR" sz="1400" dirty="0"/>
              <a:t> or </a:t>
            </a:r>
            <a:r>
              <a:rPr lang="fr-FR" sz="1400" dirty="0" err="1"/>
              <a:t>agreed</a:t>
            </a:r>
            <a:r>
              <a:rPr lang="fr-FR" sz="1400" dirty="0"/>
              <a:t> in </a:t>
            </a:r>
            <a:r>
              <a:rPr lang="fr-FR" sz="1400" dirty="0" err="1"/>
              <a:t>settlement</a:t>
            </a:r>
            <a:r>
              <a:rPr lang="fr-FR" sz="1400" dirty="0"/>
              <a:t> + 33% of </a:t>
            </a:r>
            <a:r>
              <a:rPr lang="fr-FR" sz="1400" dirty="0" err="1"/>
              <a:t>amounts</a:t>
            </a:r>
            <a:r>
              <a:rPr lang="fr-FR" sz="1400" dirty="0"/>
              <a:t> </a:t>
            </a:r>
            <a:r>
              <a:rPr lang="fr-FR" sz="1400" dirty="0" err="1"/>
              <a:t>allocated</a:t>
            </a:r>
            <a:r>
              <a:rPr lang="fr-FR" sz="1400" dirty="0"/>
              <a:t> (or the value of non-</a:t>
            </a:r>
            <a:r>
              <a:rPr lang="fr-FR" sz="1400" dirty="0" err="1"/>
              <a:t>financial</a:t>
            </a:r>
            <a:r>
              <a:rPr lang="fr-FR" sz="1400" dirty="0"/>
              <a:t> </a:t>
            </a:r>
            <a:r>
              <a:rPr lang="fr-FR" sz="1400" dirty="0" err="1"/>
              <a:t>counterparties</a:t>
            </a:r>
            <a:r>
              <a:rPr lang="fr-FR" sz="1400" dirty="0"/>
              <a:t>)</a:t>
            </a:r>
          </a:p>
          <a:p>
            <a:pPr lvl="1">
              <a:buFont typeface="Calibri" panose="020F0502020204030204" pitchFamily="34" charset="0"/>
              <a:buChar char="−"/>
            </a:pPr>
            <a:r>
              <a:rPr lang="fr-FR" sz="1400" dirty="0" err="1"/>
              <a:t>Want</a:t>
            </a:r>
            <a:r>
              <a:rPr lang="fr-FR" sz="1400" dirty="0"/>
              <a:t> VW clients to </a:t>
            </a:r>
            <a:r>
              <a:rPr lang="fr-FR" sz="1400" dirty="0" err="1"/>
              <a:t>be</a:t>
            </a:r>
            <a:r>
              <a:rPr lang="fr-FR" sz="1400" dirty="0"/>
              <a:t> able to return car/</a:t>
            </a:r>
            <a:r>
              <a:rPr lang="fr-FR" sz="1400" dirty="0" err="1"/>
              <a:t>obtain</a:t>
            </a:r>
            <a:r>
              <a:rPr lang="fr-FR" sz="1400" dirty="0"/>
              <a:t> </a:t>
            </a:r>
            <a:r>
              <a:rPr lang="fr-FR" sz="1400" dirty="0" err="1"/>
              <a:t>refund</a:t>
            </a:r>
            <a:r>
              <a:rPr lang="fr-FR" sz="1400" dirty="0"/>
              <a:t> of sale </a:t>
            </a:r>
            <a:r>
              <a:rPr lang="fr-FR" sz="1400" dirty="0" err="1"/>
              <a:t>price</a:t>
            </a:r>
            <a:r>
              <a:rPr lang="fr-FR" sz="1400" dirty="0"/>
              <a:t>  </a:t>
            </a:r>
          </a:p>
          <a:p>
            <a:pPr lvl="1">
              <a:buFont typeface="Calibri" panose="020F0502020204030204" pitchFamily="34" charset="0"/>
              <a:buChar char="−"/>
            </a:pPr>
            <a:r>
              <a:rPr lang="fr-FR" sz="1400" dirty="0" err="1"/>
              <a:t>Aim</a:t>
            </a:r>
            <a:r>
              <a:rPr lang="fr-FR" sz="1400" dirty="0"/>
              <a:t> </a:t>
            </a:r>
            <a:r>
              <a:rPr lang="fr-FR" sz="1400" dirty="0" err="1"/>
              <a:t>is</a:t>
            </a:r>
            <a:r>
              <a:rPr lang="fr-FR" sz="1400" dirty="0"/>
              <a:t> to </a:t>
            </a:r>
            <a:r>
              <a:rPr lang="fr-FR" sz="1400" dirty="0" err="1"/>
              <a:t>try</a:t>
            </a:r>
            <a:r>
              <a:rPr lang="fr-FR" sz="1400" dirty="0"/>
              <a:t> and </a:t>
            </a:r>
            <a:r>
              <a:rPr lang="fr-FR" sz="1400" dirty="0" err="1"/>
              <a:t>reach</a:t>
            </a:r>
            <a:r>
              <a:rPr lang="fr-FR" sz="1400" dirty="0"/>
              <a:t> </a:t>
            </a:r>
            <a:r>
              <a:rPr lang="fr-FR" sz="1400" dirty="0" err="1"/>
              <a:t>settlement</a:t>
            </a:r>
            <a:r>
              <a:rPr lang="fr-FR" sz="1400" dirty="0"/>
              <a:t> </a:t>
            </a:r>
            <a:r>
              <a:rPr lang="fr-FR" sz="1400" dirty="0" err="1"/>
              <a:t>agreements</a:t>
            </a:r>
            <a:r>
              <a:rPr lang="fr-FR" sz="1400" dirty="0"/>
              <a:t> </a:t>
            </a:r>
            <a:r>
              <a:rPr lang="fr-FR" sz="1400" dirty="0" err="1"/>
              <a:t>before</a:t>
            </a:r>
            <a:r>
              <a:rPr lang="fr-FR" sz="1400" dirty="0"/>
              <a:t> </a:t>
            </a:r>
            <a:r>
              <a:rPr lang="fr-FR" sz="1400" dirty="0" err="1"/>
              <a:t>initiating</a:t>
            </a:r>
            <a:r>
              <a:rPr lang="fr-FR" sz="1400" dirty="0"/>
              <a:t> </a:t>
            </a:r>
            <a:r>
              <a:rPr lang="fr-FR" sz="1400" dirty="0" err="1"/>
              <a:t>legal</a:t>
            </a:r>
            <a:r>
              <a:rPr lang="fr-FR" sz="1400" dirty="0"/>
              <a:t> action</a:t>
            </a:r>
          </a:p>
          <a:p>
            <a:pPr lvl="1">
              <a:buFont typeface="Calibri" panose="020F0502020204030204" pitchFamily="34" charset="0"/>
              <a:buChar char="−"/>
            </a:pPr>
            <a:endParaRPr lang="fr-FR" sz="1800" dirty="0"/>
          </a:p>
          <a:p>
            <a:endParaRPr lang="en-GB" dirty="0"/>
          </a:p>
        </p:txBody>
      </p:sp>
      <p:sp>
        <p:nvSpPr>
          <p:cNvPr id="3" name="Title 2"/>
          <p:cNvSpPr>
            <a:spLocks noGrp="1"/>
          </p:cNvSpPr>
          <p:nvPr>
            <p:ph type="title"/>
          </p:nvPr>
        </p:nvSpPr>
        <p:spPr/>
        <p:txBody>
          <a:bodyPr/>
          <a:lstStyle/>
          <a:p>
            <a:r>
              <a:rPr lang="fr-FR" dirty="0"/>
              <a:t>New business </a:t>
            </a:r>
            <a:r>
              <a:rPr lang="fr-FR" dirty="0" err="1"/>
              <a:t>opportunities</a:t>
            </a:r>
            <a:r>
              <a:rPr lang="fr-FR" dirty="0"/>
              <a:t>	</a:t>
            </a:r>
            <a:r>
              <a:rPr lang="fr-FR" sz="1400" dirty="0"/>
              <a:t>(class action management)</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12</a:t>
            </a:fld>
            <a:endParaRPr lang="en-GB" dirty="0"/>
          </a:p>
        </p:txBody>
      </p:sp>
      <p:pic>
        <p:nvPicPr>
          <p:cNvPr id="5" name="Picture 4"/>
          <p:cNvPicPr>
            <a:picLocks noChangeAspect="1"/>
          </p:cNvPicPr>
          <p:nvPr/>
        </p:nvPicPr>
        <p:blipFill>
          <a:blip r:embed="rId3" cstate="print"/>
          <a:stretch>
            <a:fillRect/>
          </a:stretch>
        </p:blipFill>
        <p:spPr>
          <a:xfrm>
            <a:off x="684213" y="4717748"/>
            <a:ext cx="4391843" cy="94350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cstate="print"/>
          <a:stretch>
            <a:fillRect/>
          </a:stretch>
        </p:blipFill>
        <p:spPr>
          <a:xfrm>
            <a:off x="4355976" y="5229200"/>
            <a:ext cx="4104456" cy="883272"/>
          </a:xfrm>
          <a:prstGeom prst="rect">
            <a:avLst/>
          </a:prstGeom>
          <a:solidFill>
            <a:srgbClr val="FF0000"/>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445300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600" dirty="0" err="1"/>
              <a:t>Loi</a:t>
            </a:r>
            <a:r>
              <a:rPr lang="en-US" sz="1600" dirty="0"/>
              <a:t> </a:t>
            </a:r>
            <a:r>
              <a:rPr lang="en-US" sz="1600" dirty="0" err="1"/>
              <a:t>Hamon</a:t>
            </a:r>
            <a:r>
              <a:rPr lang="en-US" sz="1600" dirty="0"/>
              <a:t> of 17 March 2014 (in force 18 March 2014)</a:t>
            </a:r>
          </a:p>
          <a:p>
            <a:r>
              <a:rPr lang="en-US" sz="1600" dirty="0"/>
              <a:t>Allows 2+ individual consumers (no corporations or professionals; no shareholders) in the same or similar situation to bring a class action to recover damages for the material loss suffered for breaches of contractual and/or statutory duties by professionals. </a:t>
            </a:r>
          </a:p>
          <a:p>
            <a:r>
              <a:rPr lang="en-US" sz="1600" dirty="0"/>
              <a:t>Action must be brought via a State-approved consumer association </a:t>
            </a:r>
            <a:r>
              <a:rPr lang="en-GB" sz="1600" dirty="0"/>
              <a:t>(15 currently).</a:t>
            </a:r>
            <a:endParaRPr lang="en-US" sz="1600" dirty="0"/>
          </a:p>
          <a:p>
            <a:r>
              <a:rPr lang="en-US" sz="1600" dirty="0"/>
              <a:t>Repair not punish</a:t>
            </a:r>
          </a:p>
          <a:p>
            <a:pPr lvl="1">
              <a:buFont typeface="Calibri" panose="020F0502020204030204" pitchFamily="34" charset="0"/>
              <a:buChar char="−"/>
            </a:pPr>
            <a:r>
              <a:rPr lang="en-US" sz="1400" dirty="0"/>
              <a:t>Remedies for material loss only </a:t>
            </a:r>
          </a:p>
          <a:p>
            <a:pPr lvl="1">
              <a:buFont typeface="Calibri" panose="020F0502020204030204" pitchFamily="34" charset="0"/>
              <a:buChar char="−"/>
            </a:pPr>
            <a:r>
              <a:rPr lang="en-US" sz="1400" dirty="0"/>
              <a:t>Damages for physical and/or moral loss available from ordinary remedies under law </a:t>
            </a:r>
          </a:p>
          <a:p>
            <a:r>
              <a:rPr lang="en-US" sz="1600" dirty="0"/>
              <a:t>Opt with publicity basis (vs. </a:t>
            </a:r>
            <a:r>
              <a:rPr lang="en-US" sz="1600" i="1" dirty="0"/>
              <a:t>opt out</a:t>
            </a:r>
            <a:r>
              <a:rPr lang="en-US" sz="1600" dirty="0"/>
              <a:t> in the US): positive act required from consumers willing to join in the action.</a:t>
            </a:r>
          </a:p>
          <a:p>
            <a:r>
              <a:rPr lang="en-US" sz="1600" dirty="0"/>
              <a:t>Lawyers remuneration can not depend 100% on success fees</a:t>
            </a:r>
          </a:p>
          <a:p>
            <a:endParaRPr lang="en-GB" dirty="0"/>
          </a:p>
        </p:txBody>
      </p:sp>
      <p:sp>
        <p:nvSpPr>
          <p:cNvPr id="3" name="Title 2"/>
          <p:cNvSpPr>
            <a:spLocks noGrp="1"/>
          </p:cNvSpPr>
          <p:nvPr>
            <p:ph type="title"/>
          </p:nvPr>
        </p:nvSpPr>
        <p:spPr/>
        <p:txBody>
          <a:bodyPr/>
          <a:lstStyle/>
          <a:p>
            <a:r>
              <a:rPr lang="fr-FR" dirty="0"/>
              <a:t>« French » Class Actions</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13</a:t>
            </a:fld>
            <a:endParaRPr lang="en-GB" dirty="0"/>
          </a:p>
        </p:txBody>
      </p:sp>
    </p:spTree>
    <p:extLst>
      <p:ext uri="{BB962C8B-B14F-4D97-AF65-F5344CB8AC3E}">
        <p14:creationId xmlns:p14="http://schemas.microsoft.com/office/powerpoint/2010/main" xmlns="" val="1983525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sz="1600" dirty="0"/>
              <a:t>6 class actions so far with limited success</a:t>
            </a:r>
          </a:p>
          <a:p>
            <a:pPr algn="just"/>
            <a:r>
              <a:rPr lang="en-US" sz="1600" dirty="0"/>
              <a:t>Will the CLCV action turn into a Class Action? </a:t>
            </a:r>
          </a:p>
          <a:p>
            <a:pPr algn="just"/>
            <a:r>
              <a:rPr lang="en-GB" sz="1600" dirty="0"/>
              <a:t>Unlikely to be initiated before VW fraud is established </a:t>
            </a:r>
          </a:p>
          <a:p>
            <a:pPr algn="just"/>
            <a:r>
              <a:rPr lang="en-GB" sz="1600" dirty="0"/>
              <a:t>Economic prejudice </a:t>
            </a:r>
          </a:p>
          <a:p>
            <a:pPr lvl="1" algn="just">
              <a:buFont typeface="Calibri" panose="020F0502020204030204" pitchFamily="34" charset="0"/>
              <a:buChar char="−"/>
            </a:pPr>
            <a:r>
              <a:rPr lang="en-GB" sz="1400" dirty="0"/>
              <a:t>Experts’ opinion required</a:t>
            </a:r>
          </a:p>
          <a:p>
            <a:pPr lvl="1" algn="just">
              <a:buFont typeface="Calibri" panose="020F0502020204030204" pitchFamily="34" charset="0"/>
              <a:buChar char="−"/>
            </a:pPr>
            <a:r>
              <a:rPr lang="en-GB" sz="1400" dirty="0"/>
              <a:t>Will vary </a:t>
            </a:r>
            <a:r>
              <a:rPr lang="en-GB" dirty="0"/>
              <a:t>from one plaintiff to another/specific to each car (state, mileage)</a:t>
            </a:r>
          </a:p>
          <a:p>
            <a:pPr algn="just"/>
            <a:r>
              <a:rPr lang="en-GB" sz="1600" dirty="0"/>
              <a:t>If VW response is satisfactory, VW class action will probably not be pursued</a:t>
            </a:r>
          </a:p>
          <a:p>
            <a:pPr lvl="1" algn="just">
              <a:buFont typeface="Calibri" panose="020F0502020204030204" pitchFamily="34" charset="0"/>
              <a:buChar char="−"/>
            </a:pPr>
            <a:r>
              <a:rPr lang="fr-FR" sz="1400" dirty="0" err="1"/>
              <a:t>Lenghthy</a:t>
            </a:r>
            <a:r>
              <a:rPr lang="fr-FR" sz="1400" dirty="0"/>
              <a:t> </a:t>
            </a:r>
            <a:r>
              <a:rPr lang="fr-FR" sz="1400" dirty="0" err="1"/>
              <a:t>litigation</a:t>
            </a:r>
            <a:endParaRPr lang="fr-FR" sz="1400" dirty="0"/>
          </a:p>
          <a:p>
            <a:pPr lvl="1" algn="just">
              <a:buFont typeface="Calibri" panose="020F0502020204030204" pitchFamily="34" charset="0"/>
              <a:buChar char="−"/>
            </a:pPr>
            <a:r>
              <a:rPr lang="fr-FR" sz="1400" dirty="0" err="1"/>
              <a:t>Legal</a:t>
            </a:r>
            <a:r>
              <a:rPr lang="fr-FR" sz="1400" dirty="0"/>
              <a:t> </a:t>
            </a:r>
            <a:r>
              <a:rPr lang="fr-FR" sz="1400" dirty="0" err="1"/>
              <a:t>fees</a:t>
            </a:r>
            <a:r>
              <a:rPr lang="fr-FR" sz="1400" dirty="0"/>
              <a:t> and </a:t>
            </a:r>
            <a:r>
              <a:rPr lang="fr-FR" sz="1400" dirty="0" err="1"/>
              <a:t>costs</a:t>
            </a:r>
            <a:r>
              <a:rPr lang="fr-FR" sz="1400" dirty="0"/>
              <a:t> vs. claim value</a:t>
            </a:r>
          </a:p>
          <a:p>
            <a:pPr lvl="1" algn="just">
              <a:buFont typeface="Calibri" panose="020F0502020204030204" pitchFamily="34" charset="0"/>
              <a:buChar char="−"/>
            </a:pPr>
            <a:r>
              <a:rPr lang="fr-FR" sz="1400" dirty="0"/>
              <a:t>VW </a:t>
            </a:r>
            <a:r>
              <a:rPr lang="fr-FR" sz="1400" dirty="0" err="1"/>
              <a:t>may</a:t>
            </a:r>
            <a:r>
              <a:rPr lang="fr-FR" sz="1400" dirty="0"/>
              <a:t> </a:t>
            </a:r>
            <a:r>
              <a:rPr lang="fr-FR" sz="1400" dirty="0" err="1"/>
              <a:t>offer</a:t>
            </a:r>
            <a:r>
              <a:rPr lang="fr-FR" sz="1400" dirty="0"/>
              <a:t> attractive compensation</a:t>
            </a:r>
            <a:endParaRPr lang="en-GB" sz="1400" dirty="0"/>
          </a:p>
        </p:txBody>
      </p:sp>
      <p:sp>
        <p:nvSpPr>
          <p:cNvPr id="3" name="Title 2"/>
          <p:cNvSpPr>
            <a:spLocks noGrp="1"/>
          </p:cNvSpPr>
          <p:nvPr>
            <p:ph type="title"/>
          </p:nvPr>
        </p:nvSpPr>
        <p:spPr/>
        <p:txBody>
          <a:bodyPr/>
          <a:lstStyle/>
          <a:p>
            <a:r>
              <a:rPr lang="fr-FR" dirty="0"/>
              <a:t>VW Class Action in France </a:t>
            </a:r>
            <a:r>
              <a:rPr lang="fr-FR" sz="1400" dirty="0"/>
              <a:t>(</a:t>
            </a:r>
            <a:r>
              <a:rPr lang="fr-FR" sz="1400" dirty="0" err="1"/>
              <a:t>hurdles</a:t>
            </a:r>
            <a:r>
              <a:rPr lang="fr-FR" sz="1400" dirty="0"/>
              <a:t>)</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14</a:t>
            </a:fld>
            <a:endParaRPr lang="en-GB" dirty="0"/>
          </a:p>
        </p:txBody>
      </p:sp>
    </p:spTree>
    <p:extLst>
      <p:ext uri="{BB962C8B-B14F-4D97-AF65-F5344CB8AC3E}">
        <p14:creationId xmlns:p14="http://schemas.microsoft.com/office/powerpoint/2010/main" xmlns="" val="3089597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4D2043-7E31-4A53-BD33-72A88E682172}" type="slidenum">
              <a:rPr lang="en-GB" smtClean="0"/>
              <a:pPr/>
              <a:t>15</a:t>
            </a:fld>
            <a:endParaRPr lang="en-GB" dirty="0"/>
          </a:p>
        </p:txBody>
      </p:sp>
    </p:spTree>
    <p:extLst>
      <p:ext uri="{BB962C8B-B14F-4D97-AF65-F5344CB8AC3E}">
        <p14:creationId xmlns:p14="http://schemas.microsoft.com/office/powerpoint/2010/main" xmlns="" val="1142902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r>
              <a:rPr lang="en-GB" dirty="0" smtClean="0"/>
              <a:t>Legal notice</a:t>
            </a:r>
            <a:endParaRPr lang="en-GB" dirty="0"/>
          </a:p>
        </p:txBody>
      </p:sp>
      <p:sp>
        <p:nvSpPr>
          <p:cNvPr id="3" name="Slide Number Placeholder 2"/>
          <p:cNvSpPr>
            <a:spLocks noGrp="1"/>
          </p:cNvSpPr>
          <p:nvPr>
            <p:ph type="sldNum" sz="quarter" idx="12"/>
          </p:nvPr>
        </p:nvSpPr>
        <p:spPr/>
        <p:txBody>
          <a:bodyPr/>
          <a:lstStyle/>
          <a:p>
            <a:fld id="{5E4D2043-7E31-4A53-BD33-72A88E682172}" type="slidenum">
              <a:rPr lang="en-GB" smtClean="0"/>
              <a:pPr/>
              <a:t>16</a:t>
            </a:fld>
            <a:endParaRPr lang="en-GB" dirty="0"/>
          </a:p>
        </p:txBody>
      </p:sp>
      <p:sp>
        <p:nvSpPr>
          <p:cNvPr id="13" name="Text Placeholder 12"/>
          <p:cNvSpPr>
            <a:spLocks noGrp="1"/>
          </p:cNvSpPr>
          <p:nvPr>
            <p:ph type="body" sz="quarter" idx="13"/>
          </p:nvPr>
        </p:nvSpPr>
        <p:spPr/>
        <p:txBody>
          <a:bodyPr/>
          <a:lstStyle/>
          <a:p>
            <a:r>
              <a:rPr lang="en-GB" smtClean="0"/>
              <a:t>©2015 </a:t>
            </a:r>
            <a:r>
              <a:rPr lang="en-GB" dirty="0" smtClean="0"/>
              <a:t>Swiss Re. All rights reserved. You are not permitted to create any modifications </a:t>
            </a:r>
            <a:br>
              <a:rPr lang="en-GB" dirty="0" smtClean="0"/>
            </a:br>
            <a:r>
              <a:rPr lang="en-GB" dirty="0" smtClean="0"/>
              <a:t>or derivative works of this presentation or to use it for commercial or other public purposes </a:t>
            </a:r>
            <a:br>
              <a:rPr lang="en-GB" dirty="0" smtClean="0"/>
            </a:br>
            <a:r>
              <a:rPr lang="en-GB" dirty="0" smtClean="0"/>
              <a:t>without the prior written permission of Swiss Re.</a:t>
            </a:r>
          </a:p>
          <a:p>
            <a:r>
              <a:rPr lang="en-GB" dirty="0" smtClean="0"/>
              <a:t>The information and opinions contained in the presentation are provided as at the date of </a:t>
            </a:r>
            <a:br>
              <a:rPr lang="en-GB" dirty="0" smtClean="0"/>
            </a:br>
            <a:r>
              <a:rPr lang="en-GB" dirty="0" smtClean="0"/>
              <a:t>the presentation and are subject to change without notice. Although the information used </a:t>
            </a:r>
            <a:br>
              <a:rPr lang="en-GB" dirty="0" smtClean="0"/>
            </a:br>
            <a:r>
              <a:rPr lang="en-GB" dirty="0" smtClean="0"/>
              <a:t>was taken from reliable sources, Swiss Re does not accept any responsibility for the accuracy </a:t>
            </a:r>
            <a:br>
              <a:rPr lang="en-GB" dirty="0" smtClean="0"/>
            </a:br>
            <a:r>
              <a:rPr lang="en-GB" dirty="0" smtClean="0"/>
              <a:t>or comprehensiveness of the details given. All liability for the accuracy and completeness </a:t>
            </a:r>
            <a:br>
              <a:rPr lang="en-GB" dirty="0" smtClean="0"/>
            </a:br>
            <a:r>
              <a:rPr lang="en-GB" dirty="0" smtClean="0"/>
              <a:t>thereof or for any damage or loss resulting from the use of the information contained in this </a:t>
            </a:r>
            <a:br>
              <a:rPr lang="en-GB" dirty="0" smtClean="0"/>
            </a:br>
            <a:r>
              <a:rPr lang="en-GB" dirty="0" smtClean="0"/>
              <a:t>presentation is expressly excluded. Under no circumstances shall Swiss Re or its Group </a:t>
            </a:r>
            <a:br>
              <a:rPr lang="en-GB" dirty="0" smtClean="0"/>
            </a:br>
            <a:r>
              <a:rPr lang="en-GB" dirty="0" smtClean="0"/>
              <a:t>companies be liable for any financial or consequential loss relating to this presentation.</a:t>
            </a:r>
            <a:endParaRPr lang="en-GB" dirty="0"/>
          </a:p>
        </p:txBody>
      </p:sp>
    </p:spTree>
    <p:extLst>
      <p:ext uri="{BB962C8B-B14F-4D97-AF65-F5344CB8AC3E}">
        <p14:creationId xmlns:p14="http://schemas.microsoft.com/office/powerpoint/2010/main" xmlns="" val="2708339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4D2043-7E31-4A53-BD33-72A88E682172}" type="slidenum">
              <a:rPr lang="en-GB" smtClean="0"/>
              <a:pPr/>
              <a:t>3</a:t>
            </a:fld>
            <a:endParaRPr lang="en-GB" dirty="0"/>
          </a:p>
        </p:txBody>
      </p:sp>
      <p:sp>
        <p:nvSpPr>
          <p:cNvPr id="3" name="Title 2"/>
          <p:cNvSpPr>
            <a:spLocks noGrp="1"/>
          </p:cNvSpPr>
          <p:nvPr>
            <p:ph type="title"/>
          </p:nvPr>
        </p:nvSpPr>
        <p:spPr/>
        <p:txBody>
          <a:bodyPr/>
          <a:lstStyle/>
          <a:p>
            <a:r>
              <a:rPr lang="en-GB" dirty="0" smtClean="0"/>
              <a:t>Table of Contents / Agenda</a:t>
            </a:r>
            <a:endParaRPr lang="en-GB" dirty="0"/>
          </a:p>
        </p:txBody>
      </p:sp>
      <p:sp>
        <p:nvSpPr>
          <p:cNvPr id="2" name="TocEntry1">
            <a:hlinkClick r:id="rId10" action="ppaction://hlinksldjump"/>
          </p:cNvPr>
          <p:cNvSpPr txBox="1"/>
          <p:nvPr>
            <p:custDataLst>
              <p:tags r:id="rId2"/>
            </p:custDataLst>
          </p:nvPr>
        </p:nvSpPr>
        <p:spPr>
          <a:xfrm>
            <a:off x="684213" y="1628775"/>
            <a:ext cx="5543550" cy="304800"/>
          </a:xfrm>
          <a:prstGeom prst="rect">
            <a:avLst/>
          </a:prstGeom>
          <a:noFill/>
        </p:spPr>
        <p:txBody>
          <a:bodyPr vert="horz" wrap="square" lIns="0" tIns="0" rIns="0" bIns="0" rtlCol="0">
            <a:noAutofit/>
          </a:bodyPr>
          <a:lstStyle/>
          <a:p>
            <a:pPr marL="539750" indent="-539750">
              <a:buSzPct val="100000"/>
              <a:buFontTx/>
              <a:buAutoNum type="arabicPeriod"/>
            </a:pPr>
            <a:r>
              <a:rPr lang="en-GB" sz="2000" smtClean="0">
                <a:solidFill>
                  <a:srgbClr val="283E36"/>
                </a:solidFill>
                <a:latin typeface="SwissReSans" panose="020B0604020202020204" pitchFamily="34" charset="0"/>
              </a:rPr>
              <a:t>Background</a:t>
            </a:r>
            <a:endParaRPr lang="en-GB" sz="2000" dirty="0" err="1" smtClean="0">
              <a:solidFill>
                <a:srgbClr val="283E36"/>
              </a:solidFill>
              <a:latin typeface="SwissReSans" panose="020B0604020202020204" pitchFamily="34" charset="0"/>
            </a:endParaRPr>
          </a:p>
        </p:txBody>
      </p:sp>
      <p:sp>
        <p:nvSpPr>
          <p:cNvPr id="6" name="TocEntry2">
            <a:hlinkClick r:id="rId11" action="ppaction://hlinksldjump"/>
          </p:cNvPr>
          <p:cNvSpPr txBox="1"/>
          <p:nvPr>
            <p:custDataLst>
              <p:tags r:id="rId3"/>
            </p:custDataLst>
          </p:nvPr>
        </p:nvSpPr>
        <p:spPr>
          <a:xfrm>
            <a:off x="684213" y="2087563"/>
            <a:ext cx="5543550" cy="304800"/>
          </a:xfrm>
          <a:prstGeom prst="rect">
            <a:avLst/>
          </a:prstGeom>
          <a:noFill/>
        </p:spPr>
        <p:txBody>
          <a:bodyPr vert="horz" wrap="square" lIns="0" tIns="0" rIns="0" bIns="0" rtlCol="0">
            <a:noAutofit/>
          </a:bodyPr>
          <a:lstStyle/>
          <a:p>
            <a:pPr marL="539750" indent="-539750">
              <a:buSzPct val="100000"/>
              <a:buFontTx/>
              <a:buAutoNum type="arabicPeriod" startAt="2"/>
            </a:pPr>
            <a:r>
              <a:rPr lang="en-GB" sz="2000" smtClean="0">
                <a:solidFill>
                  <a:srgbClr val="283E36"/>
                </a:solidFill>
                <a:latin typeface="SwissReSans" panose="020B0604020202020204" pitchFamily="34" charset="0"/>
              </a:rPr>
              <a:t>Inquiries in France</a:t>
            </a:r>
            <a:endParaRPr lang="en-GB" sz="2000" dirty="0" err="1" smtClean="0">
              <a:solidFill>
                <a:srgbClr val="283E36"/>
              </a:solidFill>
              <a:latin typeface="SwissReSans" panose="020B0604020202020204" pitchFamily="34" charset="0"/>
            </a:endParaRPr>
          </a:p>
        </p:txBody>
      </p:sp>
      <p:sp>
        <p:nvSpPr>
          <p:cNvPr id="7" name="TocEntry3">
            <a:hlinkClick r:id="rId12" action="ppaction://hlinksldjump"/>
          </p:cNvPr>
          <p:cNvSpPr txBox="1"/>
          <p:nvPr>
            <p:custDataLst>
              <p:tags r:id="rId4"/>
            </p:custDataLst>
          </p:nvPr>
        </p:nvSpPr>
        <p:spPr>
          <a:xfrm>
            <a:off x="684213" y="2546351"/>
            <a:ext cx="5543550" cy="304800"/>
          </a:xfrm>
          <a:prstGeom prst="rect">
            <a:avLst/>
          </a:prstGeom>
          <a:noFill/>
        </p:spPr>
        <p:txBody>
          <a:bodyPr vert="horz" wrap="square" lIns="0" tIns="0" rIns="0" bIns="0" rtlCol="0">
            <a:noAutofit/>
          </a:bodyPr>
          <a:lstStyle/>
          <a:p>
            <a:pPr marL="539750" indent="-539750">
              <a:buSzPct val="100000"/>
              <a:buFontTx/>
              <a:buAutoNum type="arabicPeriod" startAt="3"/>
            </a:pPr>
            <a:r>
              <a:rPr lang="en-GB" sz="2000" smtClean="0">
                <a:solidFill>
                  <a:srgbClr val="283E36"/>
                </a:solidFill>
                <a:latin typeface="SwissReSans" panose="020B0604020202020204" pitchFamily="34" charset="0"/>
              </a:rPr>
              <a:t>VW response</a:t>
            </a:r>
            <a:endParaRPr lang="en-GB" sz="2000" dirty="0" err="1" smtClean="0">
              <a:solidFill>
                <a:srgbClr val="283E36"/>
              </a:solidFill>
              <a:latin typeface="SwissReSans" panose="020B0604020202020204" pitchFamily="34" charset="0"/>
            </a:endParaRPr>
          </a:p>
        </p:txBody>
      </p:sp>
      <p:sp>
        <p:nvSpPr>
          <p:cNvPr id="8" name="TocEntry4">
            <a:hlinkClick r:id="rId13" action="ppaction://hlinksldjump"/>
          </p:cNvPr>
          <p:cNvSpPr txBox="1"/>
          <p:nvPr>
            <p:custDataLst>
              <p:tags r:id="rId5"/>
            </p:custDataLst>
          </p:nvPr>
        </p:nvSpPr>
        <p:spPr>
          <a:xfrm>
            <a:off x="684213" y="3005138"/>
            <a:ext cx="5543550" cy="304800"/>
          </a:xfrm>
          <a:prstGeom prst="rect">
            <a:avLst/>
          </a:prstGeom>
          <a:noFill/>
        </p:spPr>
        <p:txBody>
          <a:bodyPr vert="horz" wrap="square" lIns="0" tIns="0" rIns="0" bIns="0" rtlCol="0">
            <a:noAutofit/>
          </a:bodyPr>
          <a:lstStyle/>
          <a:p>
            <a:pPr marL="539750" indent="-539750">
              <a:buSzPct val="100000"/>
              <a:buFontTx/>
              <a:buAutoNum type="arabicPeriod" startAt="4"/>
            </a:pPr>
            <a:r>
              <a:rPr lang="en-US" sz="2000" smtClean="0">
                <a:solidFill>
                  <a:srgbClr val="283E36"/>
                </a:solidFill>
                <a:latin typeface="SwissReSans" pitchFamily="34" charset="0"/>
              </a:rPr>
              <a:t>Civil vs. Criminal Law (France)</a:t>
            </a:r>
            <a:endParaRPr lang="en-GB" sz="2000" dirty="0" err="1" smtClean="0">
              <a:solidFill>
                <a:srgbClr val="283E36"/>
              </a:solidFill>
              <a:latin typeface="SwissReSans" pitchFamily="34" charset="0"/>
            </a:endParaRPr>
          </a:p>
        </p:txBody>
      </p:sp>
      <p:sp>
        <p:nvSpPr>
          <p:cNvPr id="9" name="TocEntry5">
            <a:hlinkClick r:id="rId14" action="ppaction://hlinksldjump"/>
          </p:cNvPr>
          <p:cNvSpPr txBox="1"/>
          <p:nvPr>
            <p:custDataLst>
              <p:tags r:id="rId6"/>
            </p:custDataLst>
          </p:nvPr>
        </p:nvSpPr>
        <p:spPr>
          <a:xfrm>
            <a:off x="684213" y="3463926"/>
            <a:ext cx="5543550" cy="609600"/>
          </a:xfrm>
          <a:prstGeom prst="rect">
            <a:avLst/>
          </a:prstGeom>
          <a:noFill/>
        </p:spPr>
        <p:txBody>
          <a:bodyPr vert="horz" wrap="square" lIns="0" tIns="0" rIns="0" bIns="0" rtlCol="0">
            <a:noAutofit/>
          </a:bodyPr>
          <a:lstStyle/>
          <a:p>
            <a:pPr marL="539750" indent="-539750">
              <a:buSzPct val="100000"/>
              <a:buFontTx/>
              <a:buAutoNum type="arabicPeriod" startAt="5"/>
            </a:pPr>
            <a:r>
              <a:rPr lang="en-US" sz="2000" smtClean="0">
                <a:solidFill>
                  <a:srgbClr val="283E36"/>
                </a:solidFill>
                <a:latin typeface="SwissReSans" pitchFamily="34" charset="0"/>
              </a:rPr>
              <a:t>Individual &amp; collective initiatives in France  (NOT Class Actions!)	</a:t>
            </a:r>
            <a:endParaRPr lang="en-GB" sz="2000" dirty="0" err="1" smtClean="0">
              <a:solidFill>
                <a:srgbClr val="283E36"/>
              </a:solidFill>
              <a:latin typeface="SwissReSans" pitchFamily="34" charset="0"/>
            </a:endParaRPr>
          </a:p>
        </p:txBody>
      </p:sp>
      <p:sp>
        <p:nvSpPr>
          <p:cNvPr id="10" name="TocEntry6">
            <a:hlinkClick r:id="rId15" action="ppaction://hlinksldjump"/>
          </p:cNvPr>
          <p:cNvSpPr txBox="1"/>
          <p:nvPr>
            <p:custDataLst>
              <p:tags r:id="rId7"/>
            </p:custDataLst>
          </p:nvPr>
        </p:nvSpPr>
        <p:spPr>
          <a:xfrm>
            <a:off x="684213" y="4227514"/>
            <a:ext cx="5543550" cy="304800"/>
          </a:xfrm>
          <a:prstGeom prst="rect">
            <a:avLst/>
          </a:prstGeom>
          <a:noFill/>
        </p:spPr>
        <p:txBody>
          <a:bodyPr vert="horz" wrap="square" lIns="0" tIns="0" rIns="0" bIns="0" rtlCol="0">
            <a:noAutofit/>
          </a:bodyPr>
          <a:lstStyle/>
          <a:p>
            <a:pPr marL="539750" indent="-539750">
              <a:buSzPct val="100000"/>
              <a:buFontTx/>
              <a:buAutoNum type="arabicPeriod" startAt="6"/>
            </a:pPr>
            <a:r>
              <a:rPr lang="en-GB" sz="2000" dirty="0" smtClean="0">
                <a:solidFill>
                  <a:srgbClr val="283E36"/>
                </a:solidFill>
                <a:latin typeface="SwissReSans" panose="020B0604020202020204" pitchFamily="34" charset="0"/>
              </a:rPr>
              <a:t>New business opportunities </a:t>
            </a:r>
          </a:p>
        </p:txBody>
      </p:sp>
      <p:sp>
        <p:nvSpPr>
          <p:cNvPr id="11" name="TocEntry7">
            <a:hlinkClick r:id="rId16" action="ppaction://hlinksldjump"/>
          </p:cNvPr>
          <p:cNvSpPr txBox="1"/>
          <p:nvPr>
            <p:custDataLst>
              <p:tags r:id="rId8"/>
            </p:custDataLst>
          </p:nvPr>
        </p:nvSpPr>
        <p:spPr>
          <a:xfrm>
            <a:off x="684213" y="4686302"/>
            <a:ext cx="5543550" cy="304800"/>
          </a:xfrm>
          <a:prstGeom prst="rect">
            <a:avLst/>
          </a:prstGeom>
          <a:noFill/>
        </p:spPr>
        <p:txBody>
          <a:bodyPr vert="horz" wrap="square" lIns="0" tIns="0" rIns="0" bIns="0" rtlCol="0">
            <a:noAutofit/>
          </a:bodyPr>
          <a:lstStyle/>
          <a:p>
            <a:pPr marL="539750" indent="-539750">
              <a:buSzPct val="100000"/>
              <a:buFontTx/>
              <a:buAutoNum type="arabicPeriod" startAt="7"/>
            </a:pPr>
            <a:r>
              <a:rPr lang="en-GB" sz="2000" smtClean="0">
                <a:solidFill>
                  <a:srgbClr val="283E36"/>
                </a:solidFill>
                <a:latin typeface="SwissReSans" panose="020B0604020202020204" pitchFamily="34" charset="0"/>
              </a:rPr>
              <a:t>« French » Class Actions</a:t>
            </a:r>
            <a:endParaRPr lang="en-GB" sz="2000" dirty="0" err="1" smtClean="0">
              <a:solidFill>
                <a:srgbClr val="283E36"/>
              </a:solidFill>
              <a:latin typeface="SwissReSans" panose="020B0604020202020204" pitchFamily="34" charset="0"/>
            </a:endParaRPr>
          </a:p>
        </p:txBody>
      </p:sp>
    </p:spTree>
    <p:custDataLst>
      <p:tags r:id="rId1"/>
    </p:custDataLst>
    <p:extLst>
      <p:ext uri="{BB962C8B-B14F-4D97-AF65-F5344CB8AC3E}">
        <p14:creationId xmlns:p14="http://schemas.microsoft.com/office/powerpoint/2010/main" xmlns="" val="1142902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GB" sz="1600" dirty="0"/>
              <a:t>18 Sep 2015: The U.S. EPA issued a notice of violation of the Clean Air Act to VW Group, after it was found that the automaker had intentionally programmed turbocharged direct injection (TDI) diesel engines to activate certain emissions controls only during laboratory emissions testing. The programming caused the vehicles' nitrogen oxide (NOx) output to meet U.S. standards during regulatory testing, but produce up to 40x higher NOx output in real-world driving.</a:t>
            </a:r>
          </a:p>
          <a:p>
            <a:pPr algn="just"/>
            <a:r>
              <a:rPr lang="en-GB" sz="1600" dirty="0"/>
              <a:t>29 Sep 2015: VW announced plans to refit up to 11M vehicles fitted with VW’s EA 189 diesel engines (VW, Audi, Skoda and SEAT) affected by the emissions violations scandal. </a:t>
            </a:r>
            <a:endParaRPr lang="en-GB" sz="1600" dirty="0" smtClean="0"/>
          </a:p>
          <a:p>
            <a:pPr algn="just"/>
            <a:r>
              <a:rPr lang="fr-FR" sz="1600" dirty="0">
                <a:solidFill>
                  <a:prstClr val="black"/>
                </a:solidFill>
              </a:rPr>
              <a:t>French </a:t>
            </a:r>
            <a:r>
              <a:rPr lang="fr-FR" sz="1600" dirty="0" err="1">
                <a:solidFill>
                  <a:prstClr val="black"/>
                </a:solidFill>
              </a:rPr>
              <a:t>governmental</a:t>
            </a:r>
            <a:r>
              <a:rPr lang="fr-FR" sz="1600" dirty="0">
                <a:solidFill>
                  <a:prstClr val="black"/>
                </a:solidFill>
              </a:rPr>
              <a:t> </a:t>
            </a:r>
            <a:r>
              <a:rPr lang="fr-FR" sz="1600" dirty="0" err="1">
                <a:solidFill>
                  <a:prstClr val="black"/>
                </a:solidFill>
              </a:rPr>
              <a:t>announcements</a:t>
            </a:r>
            <a:endParaRPr lang="fr-FR" sz="1600" dirty="0">
              <a:solidFill>
                <a:prstClr val="black"/>
              </a:solidFill>
            </a:endParaRPr>
          </a:p>
          <a:p>
            <a:pPr lvl="1" algn="just">
              <a:buFont typeface="Calibri" panose="020F0502020204030204" pitchFamily="34" charset="0"/>
              <a:buChar char="−"/>
            </a:pPr>
            <a:r>
              <a:rPr lang="fr-FR" dirty="0">
                <a:solidFill>
                  <a:prstClr val="black"/>
                </a:solidFill>
              </a:rPr>
              <a:t>VW </a:t>
            </a:r>
            <a:r>
              <a:rPr lang="fr-FR" dirty="0" err="1">
                <a:solidFill>
                  <a:prstClr val="black"/>
                </a:solidFill>
              </a:rPr>
              <a:t>will</a:t>
            </a:r>
            <a:r>
              <a:rPr lang="fr-FR" dirty="0">
                <a:solidFill>
                  <a:prstClr val="black"/>
                </a:solidFill>
              </a:rPr>
              <a:t> have to return State subsidies as part of the bonus-malus </a:t>
            </a:r>
            <a:r>
              <a:rPr lang="fr-FR" dirty="0" err="1">
                <a:solidFill>
                  <a:prstClr val="black"/>
                </a:solidFill>
              </a:rPr>
              <a:t>scheme</a:t>
            </a:r>
            <a:endParaRPr lang="fr-FR" dirty="0">
              <a:solidFill>
                <a:prstClr val="black"/>
              </a:solidFill>
            </a:endParaRPr>
          </a:p>
          <a:p>
            <a:pPr lvl="1" algn="just">
              <a:buFont typeface="Calibri" panose="020F0502020204030204" pitchFamily="34" charset="0"/>
              <a:buChar char="−"/>
            </a:pPr>
            <a:r>
              <a:rPr lang="fr-FR" dirty="0" err="1">
                <a:solidFill>
                  <a:prstClr val="black"/>
                </a:solidFill>
              </a:rPr>
              <a:t>Random</a:t>
            </a:r>
            <a:r>
              <a:rPr lang="fr-FR" dirty="0">
                <a:solidFill>
                  <a:prstClr val="black"/>
                </a:solidFill>
              </a:rPr>
              <a:t> antipollution inspections</a:t>
            </a:r>
          </a:p>
          <a:p>
            <a:pPr algn="just"/>
            <a:endParaRPr lang="en-GB" sz="1600" dirty="0"/>
          </a:p>
          <a:p>
            <a:endParaRPr lang="en-GB" dirty="0"/>
          </a:p>
        </p:txBody>
      </p:sp>
      <p:sp>
        <p:nvSpPr>
          <p:cNvPr id="3" name="Title 2"/>
          <p:cNvSpPr>
            <a:spLocks noGrp="1"/>
          </p:cNvSpPr>
          <p:nvPr>
            <p:ph type="title"/>
          </p:nvPr>
        </p:nvSpPr>
        <p:spPr/>
        <p:txBody>
          <a:bodyPr/>
          <a:lstStyle/>
          <a:p>
            <a:r>
              <a:rPr lang="fr-FR" dirty="0"/>
              <a:t>Background</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4</a:t>
            </a:fld>
            <a:endParaRPr lang="en-GB" dirty="0"/>
          </a:p>
        </p:txBody>
      </p:sp>
    </p:spTree>
    <p:extLst>
      <p:ext uri="{BB962C8B-B14F-4D97-AF65-F5344CB8AC3E}">
        <p14:creationId xmlns:p14="http://schemas.microsoft.com/office/powerpoint/2010/main" xmlns="" val="1142902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fr-FR" sz="1600" dirty="0" err="1"/>
              <a:t>Inquiries</a:t>
            </a:r>
            <a:r>
              <a:rPr lang="fr-FR" sz="1600" dirty="0"/>
              <a:t> </a:t>
            </a:r>
            <a:r>
              <a:rPr lang="fr-FR" sz="1600" dirty="0" err="1"/>
              <a:t>launched</a:t>
            </a:r>
            <a:r>
              <a:rPr lang="fr-FR" sz="1600" dirty="0"/>
              <a:t> in </a:t>
            </a:r>
            <a:r>
              <a:rPr lang="fr-FR" sz="1600" dirty="0" err="1"/>
              <a:t>Oct</a:t>
            </a:r>
            <a:r>
              <a:rPr lang="fr-FR" sz="1600" dirty="0"/>
              <a:t> 2015</a:t>
            </a:r>
          </a:p>
          <a:p>
            <a:pPr lvl="1" algn="just">
              <a:buFont typeface="Calibri" panose="020F0502020204030204" pitchFamily="34" charset="0"/>
              <a:buChar char="−"/>
            </a:pPr>
            <a:r>
              <a:rPr lang="fr-FR" sz="1400" dirty="0"/>
              <a:t>(</a:t>
            </a:r>
            <a:r>
              <a:rPr lang="fr-FR" sz="1400" dirty="0" err="1"/>
              <a:t>Criminal</a:t>
            </a:r>
            <a:r>
              <a:rPr lang="fr-FR" sz="1400" dirty="0"/>
              <a:t>): Paris Public </a:t>
            </a:r>
            <a:r>
              <a:rPr lang="fr-FR" sz="1400" dirty="0" err="1"/>
              <a:t>Prosecutor</a:t>
            </a:r>
            <a:r>
              <a:rPr lang="fr-FR" sz="1400" dirty="0"/>
              <a:t> </a:t>
            </a:r>
            <a:r>
              <a:rPr lang="fr-FR" sz="1400" i="1" dirty="0"/>
              <a:t>(« enquête préliminaire pour tromperie aggravée sur une marchandise susceptible d’être dangereuse pour la santé ») -</a:t>
            </a:r>
            <a:r>
              <a:rPr lang="fr-FR" sz="1400" dirty="0"/>
              <a:t> 2 bureaux </a:t>
            </a:r>
            <a:r>
              <a:rPr lang="fr-FR" sz="1400" dirty="0" err="1"/>
              <a:t>involved</a:t>
            </a:r>
            <a:endParaRPr lang="fr-FR" sz="1400" dirty="0"/>
          </a:p>
          <a:p>
            <a:pPr lvl="2" algn="just">
              <a:buFont typeface="Courier New" panose="02070309020205020404" pitchFamily="49" charset="0"/>
              <a:buChar char="o"/>
            </a:pPr>
            <a:r>
              <a:rPr lang="fr-FR" sz="1400" dirty="0"/>
              <a:t>(</a:t>
            </a:r>
            <a:r>
              <a:rPr lang="fr-FR" sz="1400" dirty="0" err="1"/>
              <a:t>Environment</a:t>
            </a:r>
            <a:r>
              <a:rPr lang="fr-FR" sz="1400" dirty="0"/>
              <a:t> and Public </a:t>
            </a:r>
            <a:r>
              <a:rPr lang="fr-FR" sz="1400" dirty="0" err="1"/>
              <a:t>Health</a:t>
            </a:r>
            <a:r>
              <a:rPr lang="fr-FR" sz="1400" dirty="0"/>
              <a:t>) Public Office central de lutte contre les atteintes à l’environnement et à la santé publique (</a:t>
            </a:r>
            <a:r>
              <a:rPr lang="fr-FR" sz="1400" dirty="0" err="1"/>
              <a:t>Oclaesp</a:t>
            </a:r>
            <a:r>
              <a:rPr lang="fr-FR" sz="1400" dirty="0"/>
              <a:t>)</a:t>
            </a:r>
          </a:p>
          <a:p>
            <a:pPr lvl="2" algn="just">
              <a:buFont typeface="Courier New" panose="02070309020205020404" pitchFamily="49" charset="0"/>
              <a:buChar char="o"/>
            </a:pPr>
            <a:r>
              <a:rPr lang="fr-FR" sz="1400" dirty="0"/>
              <a:t>(Anticorruption) Office anticorruption de la police judiciaire (</a:t>
            </a:r>
            <a:r>
              <a:rPr lang="fr-FR" sz="1400" dirty="0" err="1"/>
              <a:t>Oclciff</a:t>
            </a:r>
            <a:r>
              <a:rPr lang="fr-FR" sz="1400" dirty="0"/>
              <a:t>)</a:t>
            </a:r>
          </a:p>
          <a:p>
            <a:pPr lvl="1" algn="just">
              <a:buFont typeface="Calibri" panose="020F0502020204030204" pitchFamily="34" charset="0"/>
              <a:buChar char="−"/>
            </a:pPr>
            <a:r>
              <a:rPr lang="fr-FR" sz="1400" dirty="0"/>
              <a:t>(Administrative) Direction générale de la concurrence, de la consommation et de la répression des </a:t>
            </a:r>
            <a:r>
              <a:rPr lang="fr-FR" sz="1400" dirty="0" smtClean="0"/>
              <a:t>fraudes</a:t>
            </a:r>
            <a:endParaRPr lang="fr-FR" sz="1400" dirty="0"/>
          </a:p>
          <a:p>
            <a:pPr algn="just"/>
            <a:r>
              <a:rPr lang="fr-FR" sz="1600" dirty="0" err="1"/>
              <a:t>Purpose</a:t>
            </a:r>
            <a:r>
              <a:rPr lang="fr-FR" sz="1600" dirty="0"/>
              <a:t> of the </a:t>
            </a:r>
            <a:r>
              <a:rPr lang="fr-FR" sz="1600" dirty="0" err="1"/>
              <a:t>inquiries</a:t>
            </a:r>
            <a:endParaRPr lang="fr-FR" sz="1600" dirty="0"/>
          </a:p>
          <a:p>
            <a:pPr lvl="1" algn="just">
              <a:buFont typeface="Calibri" panose="020F0502020204030204" pitchFamily="34" charset="0"/>
              <a:buChar char="−"/>
            </a:pPr>
            <a:r>
              <a:rPr lang="fr-FR" sz="1400" dirty="0" err="1"/>
              <a:t>Establish</a:t>
            </a:r>
            <a:r>
              <a:rPr lang="fr-FR" sz="1400" dirty="0"/>
              <a:t> the existence of the </a:t>
            </a:r>
            <a:r>
              <a:rPr lang="fr-FR" sz="1400" dirty="0" err="1" smtClean="0"/>
              <a:t>fraud</a:t>
            </a:r>
            <a:r>
              <a:rPr lang="fr-FR" sz="1400" dirty="0" smtClean="0"/>
              <a:t>/</a:t>
            </a:r>
            <a:r>
              <a:rPr lang="fr-FR" sz="1400" dirty="0" err="1" smtClean="0"/>
              <a:t>its</a:t>
            </a:r>
            <a:r>
              <a:rPr lang="fr-FR" sz="1400" dirty="0" smtClean="0"/>
              <a:t> </a:t>
            </a:r>
            <a:r>
              <a:rPr lang="fr-FR" sz="1400" dirty="0" err="1"/>
              <a:t>prior</a:t>
            </a:r>
            <a:r>
              <a:rPr lang="fr-FR" sz="1400" dirty="0"/>
              <a:t> </a:t>
            </a:r>
            <a:r>
              <a:rPr lang="fr-FR" sz="1400" dirty="0" err="1"/>
              <a:t>knowledge</a:t>
            </a:r>
            <a:r>
              <a:rPr lang="fr-FR" sz="1400" dirty="0"/>
              <a:t> by </a:t>
            </a:r>
            <a:r>
              <a:rPr lang="fr-FR" sz="1400" dirty="0" err="1"/>
              <a:t>directors</a:t>
            </a:r>
            <a:endParaRPr lang="fr-FR" sz="1400" dirty="0"/>
          </a:p>
          <a:p>
            <a:pPr lvl="1" algn="just">
              <a:buFont typeface="Calibri" panose="020F0502020204030204" pitchFamily="34" charset="0"/>
              <a:buChar char="−"/>
            </a:pPr>
            <a:r>
              <a:rPr lang="fr-FR" sz="1400" dirty="0" err="1"/>
              <a:t>Assess</a:t>
            </a:r>
            <a:r>
              <a:rPr lang="fr-FR" sz="1400" dirty="0"/>
              <a:t> </a:t>
            </a:r>
            <a:r>
              <a:rPr lang="fr-FR" sz="1400" dirty="0" err="1"/>
              <a:t>potential</a:t>
            </a:r>
            <a:r>
              <a:rPr lang="fr-FR" sz="1400" dirty="0"/>
              <a:t> </a:t>
            </a:r>
            <a:r>
              <a:rPr lang="fr-FR" sz="1400" dirty="0" err="1"/>
              <a:t>harm</a:t>
            </a:r>
            <a:r>
              <a:rPr lang="fr-FR" sz="1400" dirty="0"/>
              <a:t> to </a:t>
            </a:r>
            <a:r>
              <a:rPr lang="fr-FR" sz="1400" dirty="0" err="1"/>
              <a:t>customers</a:t>
            </a:r>
            <a:r>
              <a:rPr lang="fr-FR" sz="1400" dirty="0"/>
              <a:t> (performance/power, fuel </a:t>
            </a:r>
            <a:r>
              <a:rPr lang="fr-FR" sz="1400" dirty="0" err="1"/>
              <a:t>consumption</a:t>
            </a:r>
            <a:r>
              <a:rPr lang="fr-FR" sz="1400" dirty="0"/>
              <a:t>, </a:t>
            </a:r>
            <a:r>
              <a:rPr lang="fr-FR" sz="1400" dirty="0" err="1"/>
              <a:t>loss</a:t>
            </a:r>
            <a:r>
              <a:rPr lang="fr-FR" sz="1400" dirty="0"/>
              <a:t> of car </a:t>
            </a:r>
            <a:r>
              <a:rPr lang="fr-FR" sz="1400" dirty="0" err="1"/>
              <a:t>re-sale</a:t>
            </a:r>
            <a:r>
              <a:rPr lang="fr-FR" sz="1400" dirty="0"/>
              <a:t> value, </a:t>
            </a:r>
            <a:r>
              <a:rPr lang="fr-FR" sz="1400" dirty="0" err="1"/>
              <a:t>unavailability</a:t>
            </a:r>
            <a:r>
              <a:rPr lang="fr-FR" sz="1400" dirty="0"/>
              <a:t> of car </a:t>
            </a:r>
            <a:r>
              <a:rPr lang="fr-FR" sz="1400" dirty="0" err="1"/>
              <a:t>during</a:t>
            </a:r>
            <a:r>
              <a:rPr lang="fr-FR" sz="1400" dirty="0"/>
              <a:t> </a:t>
            </a:r>
            <a:r>
              <a:rPr lang="fr-FR" sz="1400" dirty="0" err="1"/>
              <a:t>recall</a:t>
            </a:r>
            <a:r>
              <a:rPr lang="fr-FR" sz="1400" dirty="0"/>
              <a:t>, etc.)</a:t>
            </a:r>
          </a:p>
          <a:p>
            <a:endParaRPr lang="en-GB" sz="1600" dirty="0"/>
          </a:p>
        </p:txBody>
      </p:sp>
      <p:sp>
        <p:nvSpPr>
          <p:cNvPr id="3" name="Title 2"/>
          <p:cNvSpPr>
            <a:spLocks noGrp="1"/>
          </p:cNvSpPr>
          <p:nvPr>
            <p:ph type="title"/>
          </p:nvPr>
        </p:nvSpPr>
        <p:spPr/>
        <p:txBody>
          <a:bodyPr/>
          <a:lstStyle/>
          <a:p>
            <a:r>
              <a:rPr lang="fr-FR" dirty="0" err="1"/>
              <a:t>Inquiries</a:t>
            </a:r>
            <a:r>
              <a:rPr lang="fr-FR" dirty="0"/>
              <a:t> in France</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5</a:t>
            </a:fld>
            <a:endParaRPr lang="en-GB" dirty="0"/>
          </a:p>
        </p:txBody>
      </p:sp>
    </p:spTree>
    <p:extLst>
      <p:ext uri="{BB962C8B-B14F-4D97-AF65-F5344CB8AC3E}">
        <p14:creationId xmlns:p14="http://schemas.microsoft.com/office/powerpoint/2010/main" xmlns="" val="3479889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684213" y="2276746"/>
            <a:ext cx="3887788" cy="4392614"/>
          </a:xfrm>
        </p:spPr>
        <p:txBody>
          <a:bodyPr/>
          <a:lstStyle/>
          <a:p>
            <a:pPr marL="182563" lvl="1" indent="-182563" algn="just">
              <a:spcBef>
                <a:spcPts val="1200"/>
              </a:spcBef>
              <a:buSzPct val="100000"/>
              <a:buFont typeface="Arial" pitchFamily="34" charset="0"/>
              <a:buChar char="•"/>
            </a:pPr>
            <a:r>
              <a:rPr lang="en-GB" sz="1200" dirty="0" smtClean="0"/>
              <a:t>950,000 </a:t>
            </a:r>
            <a:r>
              <a:rPr lang="en-GB" sz="1200" dirty="0"/>
              <a:t>cars involved  </a:t>
            </a:r>
          </a:p>
          <a:p>
            <a:pPr algn="just"/>
            <a:r>
              <a:rPr lang="en-GB" sz="1200" dirty="0" smtClean="0"/>
              <a:t>All affected </a:t>
            </a:r>
            <a:r>
              <a:rPr lang="en-GB" sz="1200" dirty="0"/>
              <a:t>customers notified individually</a:t>
            </a:r>
          </a:p>
          <a:p>
            <a:pPr algn="just"/>
            <a:r>
              <a:rPr lang="en-GB" sz="1200" dirty="0"/>
              <a:t>They can verify whether their car is affected or not on a dedicated VW web site (enter chassis and date of latest registration numbers)</a:t>
            </a:r>
          </a:p>
          <a:p>
            <a:pPr algn="just"/>
            <a:r>
              <a:rPr lang="fr-FR" sz="1200" dirty="0" err="1"/>
              <a:t>Voluntary</a:t>
            </a:r>
            <a:r>
              <a:rPr lang="fr-FR" sz="1200" dirty="0"/>
              <a:t> </a:t>
            </a:r>
            <a:r>
              <a:rPr lang="fr-FR" sz="1200" u="sng" dirty="0" err="1"/>
              <a:t>recall</a:t>
            </a:r>
            <a:r>
              <a:rPr lang="fr-FR" sz="1200" dirty="0"/>
              <a:t> to « refit » cars ("</a:t>
            </a:r>
            <a:r>
              <a:rPr lang="fr-FR" sz="1200" i="1" dirty="0"/>
              <a:t>mesure de correction des écarts d'émission d'oxyde d'azote</a:t>
            </a:r>
            <a:r>
              <a:rPr lang="fr-FR" sz="1200" dirty="0"/>
              <a:t>")</a:t>
            </a:r>
            <a:endParaRPr lang="en-GB" sz="1200" dirty="0"/>
          </a:p>
          <a:p>
            <a:pPr lvl="1" algn="just">
              <a:buFont typeface="Calibri" panose="020F0502020204030204" pitchFamily="34" charset="0"/>
              <a:buChar char="−"/>
            </a:pPr>
            <a:r>
              <a:rPr lang="en-GB" sz="1200" dirty="0" err="1"/>
              <a:t>Reformating</a:t>
            </a:r>
            <a:r>
              <a:rPr lang="en-GB" sz="1200" dirty="0"/>
              <a:t> of electronic motor calculator (downloadable software adjustment)</a:t>
            </a:r>
          </a:p>
          <a:p>
            <a:pPr lvl="1" algn="just">
              <a:buFont typeface="Calibri" panose="020F0502020204030204" pitchFamily="34" charset="0"/>
              <a:buChar char="−"/>
            </a:pPr>
            <a:r>
              <a:rPr lang="en-GB" sz="1200" dirty="0"/>
              <a:t>Replacement of injectors and/or catalysers in some cases</a:t>
            </a:r>
          </a:p>
          <a:p>
            <a:pPr algn="just"/>
            <a:r>
              <a:rPr lang="fr-FR" sz="1200" dirty="0"/>
              <a:t>VW </a:t>
            </a:r>
            <a:r>
              <a:rPr lang="fr-FR" sz="1200" dirty="0" err="1"/>
              <a:t>will</a:t>
            </a:r>
            <a:r>
              <a:rPr lang="fr-FR" sz="1200" dirty="0"/>
              <a:t> </a:t>
            </a:r>
            <a:r>
              <a:rPr lang="fr-FR" sz="1200" u="sng" dirty="0" err="1"/>
              <a:t>refund</a:t>
            </a:r>
            <a:r>
              <a:rPr lang="fr-FR" sz="1200" dirty="0"/>
              <a:t> </a:t>
            </a:r>
            <a:r>
              <a:rPr lang="fr-FR" sz="1200" dirty="0" err="1"/>
              <a:t>any</a:t>
            </a:r>
            <a:r>
              <a:rPr lang="fr-FR" sz="1200" dirty="0"/>
              <a:t> </a:t>
            </a:r>
            <a:r>
              <a:rPr lang="fr-FR" sz="1200" dirty="0" err="1"/>
              <a:t>tax</a:t>
            </a:r>
            <a:r>
              <a:rPr lang="fr-FR" sz="1200" dirty="0"/>
              <a:t> </a:t>
            </a:r>
            <a:r>
              <a:rPr lang="fr-FR" sz="1200" dirty="0" err="1"/>
              <a:t>benefit-related</a:t>
            </a:r>
            <a:r>
              <a:rPr lang="fr-FR" sz="1200" dirty="0"/>
              <a:t> </a:t>
            </a:r>
            <a:r>
              <a:rPr lang="fr-FR" sz="1200" dirty="0" err="1" smtClean="0"/>
              <a:t>losses</a:t>
            </a:r>
            <a:endParaRPr lang="fr-FR" sz="1200" dirty="0" smtClean="0"/>
          </a:p>
          <a:p>
            <a:pPr marL="182563" lvl="1" indent="-182563" algn="just">
              <a:spcBef>
                <a:spcPts val="1200"/>
              </a:spcBef>
              <a:buSzPct val="100000"/>
              <a:buFont typeface="Arial" pitchFamily="34" charset="0"/>
              <a:buChar char="•"/>
            </a:pPr>
            <a:r>
              <a:rPr lang="fr-FR" sz="1200" dirty="0" smtClean="0"/>
              <a:t>Post-</a:t>
            </a:r>
            <a:r>
              <a:rPr lang="fr-FR" sz="1200" dirty="0" err="1" smtClean="0"/>
              <a:t>recall</a:t>
            </a:r>
            <a:r>
              <a:rPr lang="fr-FR" sz="1200" dirty="0" smtClean="0"/>
              <a:t> </a:t>
            </a:r>
            <a:r>
              <a:rPr lang="en-GB" sz="1200" u="sng" dirty="0"/>
              <a:t>certificate</a:t>
            </a:r>
            <a:r>
              <a:rPr lang="en-GB" sz="1200" dirty="0"/>
              <a:t> will confirm cars are compliant with regulation (key for re-sale of cars)</a:t>
            </a:r>
          </a:p>
          <a:p>
            <a:pPr marL="228600" lvl="1" algn="just">
              <a:buFont typeface="Arial" panose="020B0604020202020204" pitchFamily="34" charset="0"/>
              <a:buChar char="•"/>
            </a:pPr>
            <a:endParaRPr lang="en-GB" sz="1200" dirty="0"/>
          </a:p>
        </p:txBody>
      </p:sp>
      <p:sp>
        <p:nvSpPr>
          <p:cNvPr id="10" name="Content Placeholder 9"/>
          <p:cNvSpPr>
            <a:spLocks noGrp="1"/>
          </p:cNvSpPr>
          <p:nvPr>
            <p:ph sz="half" idx="2"/>
          </p:nvPr>
        </p:nvSpPr>
        <p:spPr>
          <a:xfrm>
            <a:off x="4788024" y="2276747"/>
            <a:ext cx="3887664" cy="4392613"/>
          </a:xfrm>
        </p:spPr>
        <p:txBody>
          <a:bodyPr/>
          <a:lstStyle/>
          <a:p>
            <a:r>
              <a:rPr lang="fr-FR" sz="1200" dirty="0"/>
              <a:t>482,000 cars </a:t>
            </a:r>
            <a:r>
              <a:rPr lang="fr-FR" sz="1200" dirty="0" err="1"/>
              <a:t>involved</a:t>
            </a:r>
            <a:endParaRPr lang="fr-FR" sz="1200" dirty="0"/>
          </a:p>
          <a:p>
            <a:r>
              <a:rPr lang="fr-FR" sz="1200" dirty="0"/>
              <a:t>Financial compensation (goodwill package)</a:t>
            </a:r>
          </a:p>
          <a:p>
            <a:pPr lvl="1">
              <a:buFont typeface="Calibri" panose="020F0502020204030204" pitchFamily="34" charset="0"/>
              <a:buChar char="−"/>
            </a:pPr>
            <a:r>
              <a:rPr lang="fr-FR" sz="1200" dirty="0"/>
              <a:t>USD 500 </a:t>
            </a:r>
            <a:r>
              <a:rPr lang="fr-FR" sz="1200" dirty="0" err="1"/>
              <a:t>pre-paid</a:t>
            </a:r>
            <a:r>
              <a:rPr lang="fr-FR" sz="1200" dirty="0"/>
              <a:t> Visa </a:t>
            </a:r>
            <a:r>
              <a:rPr lang="fr-FR" sz="1200" dirty="0" err="1"/>
              <a:t>card</a:t>
            </a:r>
            <a:endParaRPr lang="fr-FR" sz="1200" dirty="0"/>
          </a:p>
          <a:p>
            <a:pPr lvl="1">
              <a:buFont typeface="Calibri" panose="020F0502020204030204" pitchFamily="34" charset="0"/>
              <a:buChar char="−"/>
            </a:pPr>
            <a:r>
              <a:rPr lang="fr-FR" sz="1200" dirty="0"/>
              <a:t>USD 500 VW voucher</a:t>
            </a:r>
          </a:p>
          <a:p>
            <a:pPr lvl="1">
              <a:buFont typeface="Calibri" panose="020F0502020204030204" pitchFamily="34" charset="0"/>
              <a:buChar char="−"/>
            </a:pPr>
            <a:r>
              <a:rPr lang="fr-FR" sz="1200" dirty="0"/>
              <a:t>3 </a:t>
            </a:r>
            <a:r>
              <a:rPr lang="fr-FR" sz="1200" dirty="0" err="1"/>
              <a:t>years</a:t>
            </a:r>
            <a:r>
              <a:rPr lang="fr-FR" sz="1200" dirty="0"/>
              <a:t> of 24h </a:t>
            </a:r>
            <a:r>
              <a:rPr lang="fr-FR" sz="1200" dirty="0" err="1"/>
              <a:t>roadside</a:t>
            </a:r>
            <a:r>
              <a:rPr lang="fr-FR" sz="1200" dirty="0"/>
              <a:t> assistance</a:t>
            </a:r>
          </a:p>
          <a:p>
            <a:endParaRPr lang="en-GB" dirty="0"/>
          </a:p>
        </p:txBody>
      </p:sp>
      <p:sp>
        <p:nvSpPr>
          <p:cNvPr id="3" name="Title 2"/>
          <p:cNvSpPr>
            <a:spLocks noGrp="1"/>
          </p:cNvSpPr>
          <p:nvPr>
            <p:ph type="title"/>
          </p:nvPr>
        </p:nvSpPr>
        <p:spPr/>
        <p:txBody>
          <a:bodyPr/>
          <a:lstStyle/>
          <a:p>
            <a:r>
              <a:rPr lang="fr-FR" dirty="0"/>
              <a:t>VW </a:t>
            </a:r>
            <a:r>
              <a:rPr lang="fr-FR" dirty="0" err="1"/>
              <a:t>response</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6</a:t>
            </a:fld>
            <a:endParaRPr lang="en-GB" dirty="0"/>
          </a:p>
        </p:txBody>
      </p:sp>
      <p:sp>
        <p:nvSpPr>
          <p:cNvPr id="6" name="Text Placeholder 3"/>
          <p:cNvSpPr txBox="1">
            <a:spLocks/>
          </p:cNvSpPr>
          <p:nvPr/>
        </p:nvSpPr>
        <p:spPr>
          <a:xfrm>
            <a:off x="1" y="1290023"/>
            <a:ext cx="457200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France</a:t>
            </a: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8" name="Text Placeholder 4"/>
          <p:cNvSpPr txBox="1">
            <a:spLocks/>
          </p:cNvSpPr>
          <p:nvPr/>
        </p:nvSpPr>
        <p:spPr>
          <a:xfrm>
            <a:off x="4788024" y="1337410"/>
            <a:ext cx="431909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United States</a:t>
            </a: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13076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fr-FR" dirty="0"/>
              <a:t>VW </a:t>
            </a:r>
            <a:r>
              <a:rPr lang="fr-FR" dirty="0" err="1"/>
              <a:t>response</a:t>
            </a:r>
            <a:r>
              <a:rPr lang="fr-FR" dirty="0"/>
              <a:t> in France </a:t>
            </a:r>
            <a:r>
              <a:rPr lang="fr-FR" sz="1400" dirty="0"/>
              <a:t>(</a:t>
            </a:r>
            <a:r>
              <a:rPr lang="fr-FR" sz="1400" dirty="0" err="1"/>
              <a:t>website</a:t>
            </a:r>
            <a:r>
              <a:rPr lang="fr-FR" sz="1400" dirty="0"/>
              <a:t>)</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7</a:t>
            </a:fld>
            <a:endParaRPr lang="en-GB" dirty="0"/>
          </a:p>
        </p:txBody>
      </p:sp>
      <p:pic>
        <p:nvPicPr>
          <p:cNvPr id="6" name="Picture 5"/>
          <p:cNvPicPr>
            <a:picLocks noChangeAspect="1"/>
          </p:cNvPicPr>
          <p:nvPr/>
        </p:nvPicPr>
        <p:blipFill>
          <a:blip r:embed="rId2" cstate="print"/>
          <a:stretch>
            <a:fillRect/>
          </a:stretch>
        </p:blipFill>
        <p:spPr>
          <a:xfrm>
            <a:off x="684213" y="1666388"/>
            <a:ext cx="5044832" cy="1374029"/>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cstate="print"/>
          <a:stretch>
            <a:fillRect/>
          </a:stretch>
        </p:blipFill>
        <p:spPr>
          <a:xfrm>
            <a:off x="684213" y="3280880"/>
            <a:ext cx="5044832" cy="2884424"/>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cstate="print"/>
          <a:stretch>
            <a:fillRect/>
          </a:stretch>
        </p:blipFill>
        <p:spPr>
          <a:xfrm>
            <a:off x="5895180" y="1340768"/>
            <a:ext cx="2757077" cy="3402880"/>
          </a:xfrm>
          <a:prstGeom prst="rect">
            <a:avLst/>
          </a:prstGeom>
          <a:effectLst>
            <a:outerShdw blurRad="50800" dist="38100" dir="2700000" algn="tl" rotWithShape="0">
              <a:prstClr val="black">
                <a:alpha val="40000"/>
              </a:prstClr>
            </a:outerShdw>
          </a:effectLst>
        </p:spPr>
      </p:pic>
      <p:sp>
        <p:nvSpPr>
          <p:cNvPr id="9" name="Rectangle 8"/>
          <p:cNvSpPr/>
          <p:nvPr/>
        </p:nvSpPr>
        <p:spPr>
          <a:xfrm>
            <a:off x="611560" y="1379039"/>
            <a:ext cx="2345514" cy="246221"/>
          </a:xfrm>
          <a:prstGeom prst="rect">
            <a:avLst/>
          </a:prstGeom>
        </p:spPr>
        <p:txBody>
          <a:bodyPr wrap="none">
            <a:spAutoFit/>
          </a:bodyPr>
          <a:lstStyle/>
          <a:p>
            <a:r>
              <a:rPr lang="en-GB" sz="1000" dirty="0"/>
              <a:t>https://informations.volkswagengroup.fr </a:t>
            </a:r>
          </a:p>
        </p:txBody>
      </p:sp>
      <p:pic>
        <p:nvPicPr>
          <p:cNvPr id="5" name="Picture 4"/>
          <p:cNvPicPr>
            <a:picLocks noChangeAspect="1"/>
          </p:cNvPicPr>
          <p:nvPr/>
        </p:nvPicPr>
        <p:blipFill>
          <a:blip r:embed="rId5" cstate="print"/>
          <a:stretch>
            <a:fillRect/>
          </a:stretch>
        </p:blipFill>
        <p:spPr>
          <a:xfrm>
            <a:off x="4257161" y="4730698"/>
            <a:ext cx="4418527" cy="1191485"/>
          </a:xfrm>
          <a:prstGeom prst="rect">
            <a:avLst/>
          </a:prstGeom>
          <a:noFill/>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369986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84213" y="2204864"/>
            <a:ext cx="3887788" cy="4392614"/>
          </a:xfrm>
        </p:spPr>
        <p:txBody>
          <a:bodyPr/>
          <a:lstStyle/>
          <a:p>
            <a:r>
              <a:rPr lang="fr-FR" sz="1200" dirty="0" smtClean="0"/>
              <a:t>50%+ cars </a:t>
            </a:r>
            <a:r>
              <a:rPr lang="fr-FR" sz="1200" dirty="0" err="1" smtClean="0"/>
              <a:t>sold</a:t>
            </a:r>
            <a:r>
              <a:rPr lang="fr-FR" sz="1200" dirty="0" smtClean="0"/>
              <a:t> are diesel</a:t>
            </a:r>
          </a:p>
          <a:p>
            <a:r>
              <a:rPr lang="fr-FR" sz="1200" dirty="0" smtClean="0"/>
              <a:t>Diesel, a </a:t>
            </a:r>
            <a:r>
              <a:rPr lang="fr-FR" sz="1200" dirty="0" err="1" smtClean="0"/>
              <a:t>subsidised</a:t>
            </a:r>
            <a:r>
              <a:rPr lang="fr-FR" sz="1200" dirty="0" smtClean="0"/>
              <a:t> fuel (</a:t>
            </a:r>
            <a:r>
              <a:rPr lang="fr-FR" sz="1200" dirty="0" err="1" smtClean="0"/>
              <a:t>cheaper</a:t>
            </a:r>
            <a:r>
              <a:rPr lang="fr-FR" sz="1200" dirty="0" smtClean="0"/>
              <a:t> </a:t>
            </a:r>
            <a:r>
              <a:rPr lang="fr-FR" sz="1200" dirty="0" err="1" smtClean="0"/>
              <a:t>than</a:t>
            </a:r>
            <a:r>
              <a:rPr lang="fr-FR" sz="1200" dirty="0" smtClean="0"/>
              <a:t> </a:t>
            </a:r>
            <a:r>
              <a:rPr lang="fr-FR" sz="1200" dirty="0" err="1" smtClean="0"/>
              <a:t>gasoline</a:t>
            </a:r>
            <a:r>
              <a:rPr lang="fr-FR" sz="1200" dirty="0" smtClean="0"/>
              <a:t>; </a:t>
            </a:r>
            <a:r>
              <a:rPr lang="fr-FR" sz="1200" dirty="0" err="1" smtClean="0"/>
              <a:t>tax</a:t>
            </a:r>
            <a:r>
              <a:rPr lang="fr-FR" sz="1200" dirty="0" smtClean="0"/>
              <a:t> </a:t>
            </a:r>
            <a:r>
              <a:rPr lang="fr-FR" sz="1200" dirty="0" err="1" smtClean="0"/>
              <a:t>benefits</a:t>
            </a:r>
            <a:r>
              <a:rPr lang="fr-FR" sz="1200" dirty="0" smtClean="0"/>
              <a:t>)</a:t>
            </a:r>
          </a:p>
          <a:p>
            <a:r>
              <a:rPr lang="fr-FR" sz="1200" dirty="0" smtClean="0"/>
              <a:t>EU-</a:t>
            </a:r>
            <a:r>
              <a:rPr lang="fr-FR" sz="1200" dirty="0" err="1" smtClean="0"/>
              <a:t>wide</a:t>
            </a:r>
            <a:r>
              <a:rPr lang="fr-FR" sz="1200" dirty="0" smtClean="0"/>
              <a:t> </a:t>
            </a:r>
            <a:r>
              <a:rPr lang="fr-FR" sz="1200" dirty="0" err="1" smtClean="0"/>
              <a:t>recall</a:t>
            </a:r>
            <a:r>
              <a:rPr lang="fr-FR" sz="1200" dirty="0" smtClean="0"/>
              <a:t> </a:t>
            </a:r>
            <a:r>
              <a:rPr lang="fr-FR" sz="1200" dirty="0" err="1" smtClean="0"/>
              <a:t>soon</a:t>
            </a:r>
            <a:r>
              <a:rPr lang="fr-FR" sz="1200" dirty="0" smtClean="0"/>
              <a:t> </a:t>
            </a:r>
            <a:r>
              <a:rPr lang="fr-FR" sz="1200" dirty="0" err="1" smtClean="0"/>
              <a:t>finalised</a:t>
            </a:r>
            <a:endParaRPr lang="fr-FR" sz="1200" dirty="0" smtClean="0"/>
          </a:p>
          <a:p>
            <a:pPr lvl="1">
              <a:buFont typeface="Calibri" panose="020F0502020204030204" pitchFamily="34" charset="0"/>
              <a:buChar char="−"/>
            </a:pPr>
            <a:r>
              <a:rPr lang="fr-FR" sz="1200" dirty="0" smtClean="0"/>
              <a:t>Fixes </a:t>
            </a:r>
            <a:r>
              <a:rPr lang="fr-FR" sz="1200" dirty="0" err="1" smtClean="0"/>
              <a:t>approved</a:t>
            </a:r>
            <a:r>
              <a:rPr lang="fr-FR" sz="1200" dirty="0" smtClean="0"/>
              <a:t> by the </a:t>
            </a:r>
            <a:r>
              <a:rPr lang="fr-FR" sz="1200" dirty="0" err="1" smtClean="0"/>
              <a:t>German</a:t>
            </a:r>
            <a:r>
              <a:rPr lang="fr-FR" sz="1200" dirty="0" smtClean="0"/>
              <a:t> </a:t>
            </a:r>
            <a:r>
              <a:rPr lang="fr-FR" sz="1200" dirty="0" err="1" smtClean="0"/>
              <a:t>motor</a:t>
            </a:r>
            <a:r>
              <a:rPr lang="fr-FR" sz="1200" dirty="0" smtClean="0"/>
              <a:t> transport </a:t>
            </a:r>
            <a:r>
              <a:rPr lang="fr-FR" sz="1200" dirty="0" err="1" smtClean="0"/>
              <a:t>authority</a:t>
            </a:r>
            <a:r>
              <a:rPr lang="fr-FR" sz="1200" dirty="0" smtClean="0"/>
              <a:t> (KBA)</a:t>
            </a:r>
          </a:p>
          <a:p>
            <a:pPr lvl="1">
              <a:buFont typeface="Calibri" panose="020F0502020204030204" pitchFamily="34" charset="0"/>
              <a:buChar char="−"/>
            </a:pPr>
            <a:r>
              <a:rPr lang="fr-FR" sz="1200" dirty="0" err="1" smtClean="0"/>
              <a:t>With</a:t>
            </a:r>
            <a:r>
              <a:rPr lang="fr-FR" sz="1200" dirty="0" smtClean="0"/>
              <a:t> </a:t>
            </a:r>
            <a:r>
              <a:rPr lang="fr-FR" sz="1200" dirty="0" err="1" smtClean="0"/>
              <a:t>this</a:t>
            </a:r>
            <a:r>
              <a:rPr lang="fr-FR" sz="1200" dirty="0" smtClean="0"/>
              <a:t> </a:t>
            </a:r>
            <a:r>
              <a:rPr lang="fr-FR" sz="1200" dirty="0" err="1" smtClean="0"/>
              <a:t>approval</a:t>
            </a:r>
            <a:r>
              <a:rPr lang="fr-FR" sz="1200" dirty="0" smtClean="0"/>
              <a:t>, </a:t>
            </a:r>
            <a:r>
              <a:rPr lang="fr-FR" sz="1200" dirty="0" err="1" smtClean="0"/>
              <a:t>recall</a:t>
            </a:r>
            <a:r>
              <a:rPr lang="fr-FR" sz="1200" dirty="0" smtClean="0"/>
              <a:t> certification </a:t>
            </a:r>
            <a:r>
              <a:rPr lang="fr-FR" sz="1200" dirty="0" err="1" smtClean="0"/>
              <a:t>valid</a:t>
            </a:r>
            <a:r>
              <a:rPr lang="fr-FR" sz="1200" dirty="0" smtClean="0"/>
              <a:t> </a:t>
            </a:r>
            <a:r>
              <a:rPr lang="fr-FR" sz="1200" dirty="0" err="1" smtClean="0"/>
              <a:t>throughout</a:t>
            </a:r>
            <a:r>
              <a:rPr lang="fr-FR" sz="1200" dirty="0" smtClean="0"/>
              <a:t> the EU</a:t>
            </a:r>
          </a:p>
          <a:p>
            <a:pPr algn="ctr"/>
            <a:endParaRPr lang="fr-FR" sz="1200" dirty="0" smtClean="0">
              <a:solidFill>
                <a:prstClr val="black"/>
              </a:solidFill>
            </a:endParaRPr>
          </a:p>
          <a:p>
            <a:endParaRPr lang="en-GB" sz="1200" dirty="0"/>
          </a:p>
        </p:txBody>
      </p:sp>
      <p:sp>
        <p:nvSpPr>
          <p:cNvPr id="7" name="Content Placeholder 6"/>
          <p:cNvSpPr>
            <a:spLocks noGrp="1"/>
          </p:cNvSpPr>
          <p:nvPr>
            <p:ph sz="half" idx="2"/>
          </p:nvPr>
        </p:nvSpPr>
        <p:spPr>
          <a:xfrm>
            <a:off x="4788024" y="2204865"/>
            <a:ext cx="3887664" cy="4392613"/>
          </a:xfrm>
        </p:spPr>
        <p:txBody>
          <a:bodyPr/>
          <a:lstStyle/>
          <a:p>
            <a:r>
              <a:rPr lang="fr-FR" sz="1200" dirty="0" smtClean="0">
                <a:solidFill>
                  <a:prstClr val="black"/>
                </a:solidFill>
              </a:rPr>
              <a:t>Small population of diesel-</a:t>
            </a:r>
            <a:r>
              <a:rPr lang="fr-FR" sz="1200" dirty="0" err="1" smtClean="0">
                <a:solidFill>
                  <a:prstClr val="black"/>
                </a:solidFill>
              </a:rPr>
              <a:t>fueled</a:t>
            </a:r>
            <a:r>
              <a:rPr lang="fr-FR" sz="1200" dirty="0" smtClean="0">
                <a:solidFill>
                  <a:prstClr val="black"/>
                </a:solidFill>
              </a:rPr>
              <a:t> cars</a:t>
            </a:r>
          </a:p>
          <a:p>
            <a:r>
              <a:rPr lang="fr-FR" sz="1200" dirty="0" smtClean="0">
                <a:solidFill>
                  <a:prstClr val="black"/>
                </a:solidFill>
              </a:rPr>
              <a:t>Diesel more </a:t>
            </a:r>
            <a:r>
              <a:rPr lang="fr-FR" sz="1200" dirty="0" err="1" smtClean="0">
                <a:solidFill>
                  <a:prstClr val="black"/>
                </a:solidFill>
              </a:rPr>
              <a:t>costly</a:t>
            </a:r>
            <a:r>
              <a:rPr lang="fr-FR" sz="1200" dirty="0" smtClean="0">
                <a:solidFill>
                  <a:prstClr val="black"/>
                </a:solidFill>
              </a:rPr>
              <a:t> </a:t>
            </a:r>
            <a:r>
              <a:rPr lang="fr-FR" sz="1200" dirty="0" err="1" smtClean="0">
                <a:solidFill>
                  <a:prstClr val="black"/>
                </a:solidFill>
              </a:rPr>
              <a:t>than</a:t>
            </a:r>
            <a:r>
              <a:rPr lang="fr-FR" sz="1200" dirty="0" smtClean="0">
                <a:solidFill>
                  <a:prstClr val="black"/>
                </a:solidFill>
              </a:rPr>
              <a:t> </a:t>
            </a:r>
            <a:r>
              <a:rPr lang="fr-FR" sz="1200" dirty="0" err="1" smtClean="0">
                <a:solidFill>
                  <a:prstClr val="black"/>
                </a:solidFill>
              </a:rPr>
              <a:t>gasoline</a:t>
            </a:r>
            <a:endParaRPr lang="en-GB" sz="1200" dirty="0" smtClean="0">
              <a:solidFill>
                <a:prstClr val="black"/>
              </a:solidFill>
            </a:endParaRPr>
          </a:p>
          <a:p>
            <a:pPr lvl="0"/>
            <a:r>
              <a:rPr lang="fr-FR" sz="1200" dirty="0" smtClean="0">
                <a:solidFill>
                  <a:prstClr val="black"/>
                </a:solidFill>
              </a:rPr>
              <a:t>Cars </a:t>
            </a:r>
            <a:r>
              <a:rPr lang="fr-FR" sz="1200" dirty="0" err="1" smtClean="0">
                <a:solidFill>
                  <a:prstClr val="black"/>
                </a:solidFill>
              </a:rPr>
              <a:t>were</a:t>
            </a:r>
            <a:r>
              <a:rPr lang="fr-FR" sz="1200" dirty="0" smtClean="0">
                <a:solidFill>
                  <a:prstClr val="black"/>
                </a:solidFill>
              </a:rPr>
              <a:t> </a:t>
            </a:r>
            <a:r>
              <a:rPr lang="fr-FR" sz="1200" dirty="0" err="1" smtClean="0">
                <a:solidFill>
                  <a:prstClr val="black"/>
                </a:solidFill>
              </a:rPr>
              <a:t>advertised</a:t>
            </a:r>
            <a:r>
              <a:rPr lang="fr-FR" sz="1200" dirty="0" smtClean="0">
                <a:solidFill>
                  <a:prstClr val="black"/>
                </a:solidFill>
              </a:rPr>
              <a:t> as « clean diesel »</a:t>
            </a:r>
          </a:p>
          <a:p>
            <a:pPr lvl="0"/>
            <a:r>
              <a:rPr lang="fr-FR" sz="1200" dirty="0" smtClean="0">
                <a:solidFill>
                  <a:prstClr val="black"/>
                </a:solidFill>
              </a:rPr>
              <a:t>Clients </a:t>
            </a:r>
            <a:r>
              <a:rPr lang="fr-FR" sz="1200" dirty="0" err="1" smtClean="0">
                <a:solidFill>
                  <a:prstClr val="black"/>
                </a:solidFill>
              </a:rPr>
              <a:t>invested</a:t>
            </a:r>
            <a:r>
              <a:rPr lang="fr-FR" sz="1200" dirty="0" smtClean="0">
                <a:solidFill>
                  <a:prstClr val="black"/>
                </a:solidFill>
              </a:rPr>
              <a:t> in niche </a:t>
            </a:r>
            <a:r>
              <a:rPr lang="fr-FR" sz="1200" dirty="0" err="1" smtClean="0">
                <a:solidFill>
                  <a:prstClr val="black"/>
                </a:solidFill>
              </a:rPr>
              <a:t>technology</a:t>
            </a:r>
            <a:endParaRPr lang="fr-FR" sz="1200" dirty="0" smtClean="0">
              <a:solidFill>
                <a:prstClr val="black"/>
              </a:solidFill>
            </a:endParaRPr>
          </a:p>
          <a:p>
            <a:endParaRPr lang="en-GB" sz="1200" dirty="0"/>
          </a:p>
        </p:txBody>
      </p:sp>
      <p:sp>
        <p:nvSpPr>
          <p:cNvPr id="5" name="Title 4"/>
          <p:cNvSpPr>
            <a:spLocks noGrp="1"/>
          </p:cNvSpPr>
          <p:nvPr>
            <p:ph type="title"/>
          </p:nvPr>
        </p:nvSpPr>
        <p:spPr/>
        <p:txBody>
          <a:bodyPr/>
          <a:lstStyle/>
          <a:p>
            <a:r>
              <a:rPr lang="fr-FR" smtClean="0"/>
              <a:t>VW response (rationale)</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8</a:t>
            </a:fld>
            <a:endParaRPr lang="en-GB" dirty="0"/>
          </a:p>
        </p:txBody>
      </p:sp>
      <p:sp>
        <p:nvSpPr>
          <p:cNvPr id="11" name="Content Placeholder 2"/>
          <p:cNvSpPr txBox="1">
            <a:spLocks/>
          </p:cNvSpPr>
          <p:nvPr/>
        </p:nvSpPr>
        <p:spPr>
          <a:xfrm>
            <a:off x="4572001" y="4894729"/>
            <a:ext cx="3960439" cy="1193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400" dirty="0" err="1" smtClean="0">
                <a:solidFill>
                  <a:prstClr val="black"/>
                </a:solidFill>
                <a:latin typeface="Calibri" panose="020F0502020204030204"/>
              </a:rPr>
              <a:t>Priority</a:t>
            </a:r>
            <a:r>
              <a:rPr lang="fr-FR" sz="1400" dirty="0" smtClean="0">
                <a:solidFill>
                  <a:prstClr val="black"/>
                </a:solidFill>
                <a:latin typeface="Calibri" panose="020F0502020204030204"/>
              </a:rPr>
              <a:t> </a:t>
            </a:r>
            <a:r>
              <a:rPr lang="fr-FR" sz="1400" dirty="0" err="1" smtClean="0">
                <a:solidFill>
                  <a:prstClr val="black"/>
                </a:solidFill>
                <a:latin typeface="Calibri" panose="020F0502020204030204"/>
              </a:rPr>
              <a:t>appears</a:t>
            </a:r>
            <a:r>
              <a:rPr lang="fr-FR" sz="1400" dirty="0" smtClean="0">
                <a:solidFill>
                  <a:prstClr val="black"/>
                </a:solidFill>
                <a:latin typeface="Calibri" panose="020F0502020204030204"/>
              </a:rPr>
              <a:t> to </a:t>
            </a:r>
            <a:r>
              <a:rPr lang="fr-FR" sz="1400" dirty="0" err="1" smtClean="0">
                <a:solidFill>
                  <a:prstClr val="black"/>
                </a:solidFill>
                <a:latin typeface="Calibri" panose="020F0502020204030204"/>
              </a:rPr>
              <a:t>be</a:t>
            </a:r>
            <a:r>
              <a:rPr lang="fr-FR" sz="1400" dirty="0" smtClean="0">
                <a:solidFill>
                  <a:prstClr val="black"/>
                </a:solidFill>
                <a:latin typeface="Calibri" panose="020F0502020204030204"/>
              </a:rPr>
              <a:t> </a:t>
            </a:r>
            <a:r>
              <a:rPr lang="fr-FR" sz="1400" dirty="0" err="1" smtClean="0">
                <a:solidFill>
                  <a:prstClr val="black"/>
                </a:solidFill>
                <a:latin typeface="Calibri" panose="020F0502020204030204"/>
              </a:rPr>
              <a:t>avoid</a:t>
            </a:r>
            <a:r>
              <a:rPr lang="fr-FR" sz="1400" dirty="0" smtClean="0">
                <a:solidFill>
                  <a:prstClr val="black"/>
                </a:solidFill>
                <a:latin typeface="Calibri" panose="020F0502020204030204"/>
              </a:rPr>
              <a:t> mass </a:t>
            </a:r>
            <a:r>
              <a:rPr lang="fr-FR" sz="1400" dirty="0" err="1" smtClean="0">
                <a:solidFill>
                  <a:prstClr val="black"/>
                </a:solidFill>
                <a:latin typeface="Calibri" panose="020F0502020204030204"/>
              </a:rPr>
              <a:t>litigation</a:t>
            </a:r>
            <a:r>
              <a:rPr lang="fr-FR" sz="1400" dirty="0" smtClean="0">
                <a:solidFill>
                  <a:prstClr val="black"/>
                </a:solidFill>
                <a:latin typeface="Calibri" panose="020F0502020204030204"/>
              </a:rPr>
              <a:t> and to </a:t>
            </a:r>
            <a:r>
              <a:rPr lang="fr-FR" sz="1400" dirty="0" err="1" smtClean="0">
                <a:solidFill>
                  <a:srgbClr val="FF0000"/>
                </a:solidFill>
                <a:latin typeface="Calibri" panose="020F0502020204030204"/>
              </a:rPr>
              <a:t>compensate</a:t>
            </a:r>
            <a:r>
              <a:rPr lang="fr-FR" sz="1400" dirty="0" smtClean="0">
                <a:solidFill>
                  <a:prstClr val="black"/>
                </a:solidFill>
                <a:latin typeface="Calibri" panose="020F0502020204030204"/>
              </a:rPr>
              <a:t> </a:t>
            </a:r>
            <a:r>
              <a:rPr lang="fr-FR" sz="1400" dirty="0" err="1" smtClean="0">
                <a:solidFill>
                  <a:prstClr val="black"/>
                </a:solidFill>
                <a:latin typeface="Calibri" panose="020F0502020204030204"/>
              </a:rPr>
              <a:t>losses</a:t>
            </a:r>
            <a:r>
              <a:rPr lang="fr-FR" sz="1400" dirty="0" smtClean="0">
                <a:solidFill>
                  <a:prstClr val="black"/>
                </a:solidFill>
                <a:latin typeface="Calibri" panose="020F0502020204030204"/>
              </a:rPr>
              <a:t> via a package. </a:t>
            </a:r>
            <a:endParaRPr lang="en-GB" sz="1400" dirty="0">
              <a:solidFill>
                <a:prstClr val="black"/>
              </a:solidFill>
              <a:latin typeface="Calibri" panose="020F0502020204030204"/>
            </a:endParaRPr>
          </a:p>
        </p:txBody>
      </p:sp>
      <p:sp>
        <p:nvSpPr>
          <p:cNvPr id="12" name="Content Placeholder 2"/>
          <p:cNvSpPr txBox="1">
            <a:spLocks/>
          </p:cNvSpPr>
          <p:nvPr/>
        </p:nvSpPr>
        <p:spPr>
          <a:xfrm>
            <a:off x="684214" y="4894729"/>
            <a:ext cx="3744540" cy="12077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400" dirty="0" err="1" smtClean="0">
                <a:solidFill>
                  <a:prstClr val="black"/>
                </a:solidFill>
                <a:latin typeface="Calibri" panose="020F0502020204030204"/>
              </a:rPr>
              <a:t>Strategy</a:t>
            </a:r>
            <a:r>
              <a:rPr lang="fr-FR" sz="1400" dirty="0" smtClean="0">
                <a:solidFill>
                  <a:prstClr val="black"/>
                </a:solidFill>
                <a:latin typeface="Calibri" panose="020F0502020204030204"/>
              </a:rPr>
              <a:t> </a:t>
            </a:r>
            <a:r>
              <a:rPr lang="fr-FR" sz="1400" dirty="0" err="1" smtClean="0">
                <a:solidFill>
                  <a:prstClr val="black"/>
                </a:solidFill>
                <a:latin typeface="Calibri" panose="020F0502020204030204"/>
              </a:rPr>
              <a:t>appears</a:t>
            </a:r>
            <a:r>
              <a:rPr lang="fr-FR" sz="1400" dirty="0" smtClean="0">
                <a:solidFill>
                  <a:prstClr val="black"/>
                </a:solidFill>
                <a:latin typeface="Calibri" panose="020F0502020204030204"/>
              </a:rPr>
              <a:t> to </a:t>
            </a:r>
            <a:r>
              <a:rPr lang="fr-FR" sz="1400" dirty="0" err="1" smtClean="0">
                <a:solidFill>
                  <a:prstClr val="black"/>
                </a:solidFill>
                <a:latin typeface="Calibri" panose="020F0502020204030204"/>
              </a:rPr>
              <a:t>be</a:t>
            </a:r>
            <a:r>
              <a:rPr lang="fr-FR" sz="1400" dirty="0" smtClean="0">
                <a:solidFill>
                  <a:prstClr val="black"/>
                </a:solidFill>
                <a:latin typeface="Calibri" panose="020F0502020204030204"/>
              </a:rPr>
              <a:t> to </a:t>
            </a:r>
            <a:r>
              <a:rPr lang="fr-FR" sz="1400" dirty="0" err="1" smtClean="0">
                <a:solidFill>
                  <a:prstClr val="black"/>
                </a:solidFill>
                <a:latin typeface="Calibri" panose="020F0502020204030204"/>
              </a:rPr>
              <a:t>make</a:t>
            </a:r>
            <a:r>
              <a:rPr lang="fr-FR" sz="1400" dirty="0" smtClean="0">
                <a:solidFill>
                  <a:prstClr val="black"/>
                </a:solidFill>
                <a:latin typeface="Calibri" panose="020F0502020204030204"/>
              </a:rPr>
              <a:t> cars </a:t>
            </a:r>
            <a:r>
              <a:rPr lang="fr-FR" sz="1400" dirty="0" err="1" smtClean="0">
                <a:solidFill>
                  <a:srgbClr val="FF0000"/>
                </a:solidFill>
                <a:latin typeface="Calibri" panose="020F0502020204030204"/>
              </a:rPr>
              <a:t>compliant</a:t>
            </a:r>
            <a:r>
              <a:rPr lang="fr-FR" sz="1400" dirty="0" smtClean="0">
                <a:solidFill>
                  <a:srgbClr val="FF0000"/>
                </a:solidFill>
                <a:latin typeface="Calibri" panose="020F0502020204030204"/>
              </a:rPr>
              <a:t> </a:t>
            </a:r>
            <a:r>
              <a:rPr lang="fr-FR" sz="1400" dirty="0" err="1" smtClean="0">
                <a:solidFill>
                  <a:prstClr val="black"/>
                </a:solidFill>
                <a:latin typeface="Calibri" panose="020F0502020204030204"/>
              </a:rPr>
              <a:t>with</a:t>
            </a:r>
            <a:r>
              <a:rPr lang="fr-FR" sz="1400" dirty="0" smtClean="0">
                <a:solidFill>
                  <a:prstClr val="black"/>
                </a:solidFill>
                <a:latin typeface="Calibri" panose="020F0502020204030204"/>
              </a:rPr>
              <a:t> type </a:t>
            </a:r>
            <a:r>
              <a:rPr lang="fr-FR" sz="1400" dirty="0" err="1" smtClean="0">
                <a:solidFill>
                  <a:prstClr val="black"/>
                </a:solidFill>
                <a:latin typeface="Calibri" panose="020F0502020204030204"/>
              </a:rPr>
              <a:t>approval</a:t>
            </a:r>
            <a:r>
              <a:rPr lang="fr-FR" sz="1400" dirty="0" smtClean="0">
                <a:solidFill>
                  <a:prstClr val="black"/>
                </a:solidFill>
                <a:latin typeface="Calibri" panose="020F0502020204030204"/>
              </a:rPr>
              <a:t> </a:t>
            </a:r>
            <a:r>
              <a:rPr lang="fr-FR" sz="1400" dirty="0" err="1" smtClean="0">
                <a:solidFill>
                  <a:prstClr val="black"/>
                </a:solidFill>
                <a:latin typeface="Calibri" panose="020F0502020204030204"/>
              </a:rPr>
              <a:t>regulations</a:t>
            </a:r>
            <a:r>
              <a:rPr lang="fr-FR" sz="1400" dirty="0" smtClean="0">
                <a:solidFill>
                  <a:prstClr val="black"/>
                </a:solidFill>
                <a:latin typeface="Calibri" panose="020F0502020204030204"/>
              </a:rPr>
              <a:t> </a:t>
            </a:r>
            <a:r>
              <a:rPr lang="fr-FR" sz="1400" dirty="0" err="1" smtClean="0">
                <a:solidFill>
                  <a:prstClr val="black"/>
                </a:solidFill>
                <a:latin typeface="Calibri" panose="020F0502020204030204"/>
              </a:rPr>
              <a:t>which</a:t>
            </a:r>
            <a:r>
              <a:rPr lang="fr-FR" sz="1400" dirty="0" smtClean="0">
                <a:solidFill>
                  <a:prstClr val="black"/>
                </a:solidFill>
                <a:latin typeface="Calibri" panose="020F0502020204030204"/>
              </a:rPr>
              <a:t> </a:t>
            </a:r>
            <a:r>
              <a:rPr lang="fr-FR" sz="1400" dirty="0" err="1" smtClean="0">
                <a:solidFill>
                  <a:prstClr val="black"/>
                </a:solidFill>
                <a:latin typeface="Calibri" panose="020F0502020204030204"/>
              </a:rPr>
              <a:t>should</a:t>
            </a:r>
            <a:r>
              <a:rPr lang="fr-FR" sz="1400" dirty="0" smtClean="0">
                <a:solidFill>
                  <a:prstClr val="black"/>
                </a:solidFill>
                <a:latin typeface="Calibri" panose="020F0502020204030204"/>
              </a:rPr>
              <a:t> </a:t>
            </a:r>
            <a:r>
              <a:rPr lang="fr-FR" sz="1400" dirty="0" err="1" smtClean="0">
                <a:solidFill>
                  <a:prstClr val="black"/>
                </a:solidFill>
                <a:latin typeface="Calibri" panose="020F0502020204030204"/>
              </a:rPr>
              <a:t>solve</a:t>
            </a:r>
            <a:r>
              <a:rPr lang="fr-FR" sz="1400" dirty="0" smtClean="0">
                <a:solidFill>
                  <a:prstClr val="black"/>
                </a:solidFill>
                <a:latin typeface="Calibri" panose="020F0502020204030204"/>
              </a:rPr>
              <a:t> the </a:t>
            </a:r>
            <a:r>
              <a:rPr lang="fr-FR" sz="1400" dirty="0" err="1" smtClean="0">
                <a:solidFill>
                  <a:prstClr val="black"/>
                </a:solidFill>
                <a:latin typeface="Calibri" panose="020F0502020204030204"/>
              </a:rPr>
              <a:t>problem</a:t>
            </a:r>
            <a:r>
              <a:rPr lang="fr-FR" sz="1400" dirty="0" smtClean="0">
                <a:solidFill>
                  <a:prstClr val="black"/>
                </a:solidFill>
                <a:latin typeface="Calibri" panose="020F0502020204030204"/>
              </a:rPr>
              <a:t>. </a:t>
            </a:r>
            <a:r>
              <a:rPr lang="fr-FR" sz="1400" dirty="0" err="1">
                <a:solidFill>
                  <a:prstClr val="black"/>
                </a:solidFill>
                <a:latin typeface="Calibri" panose="020F0502020204030204"/>
              </a:rPr>
              <a:t>Illegality</a:t>
            </a:r>
            <a:r>
              <a:rPr lang="fr-FR" sz="1400" dirty="0">
                <a:solidFill>
                  <a:prstClr val="black"/>
                </a:solidFill>
                <a:latin typeface="Calibri" panose="020F0502020204030204"/>
              </a:rPr>
              <a:t> of the software </a:t>
            </a:r>
            <a:r>
              <a:rPr lang="fr-FR" sz="1400" dirty="0" smtClean="0">
                <a:solidFill>
                  <a:prstClr val="black"/>
                </a:solidFill>
                <a:latin typeface="Calibri" panose="020F0502020204030204"/>
              </a:rPr>
              <a:t>has not </a:t>
            </a:r>
            <a:r>
              <a:rPr lang="fr-FR" sz="1400" dirty="0" err="1">
                <a:solidFill>
                  <a:prstClr val="black"/>
                </a:solidFill>
                <a:latin typeface="Calibri" panose="020F0502020204030204"/>
              </a:rPr>
              <a:t>yet</a:t>
            </a:r>
            <a:r>
              <a:rPr lang="fr-FR" sz="1400" dirty="0">
                <a:solidFill>
                  <a:prstClr val="black"/>
                </a:solidFill>
                <a:latin typeface="Calibri" panose="020F0502020204030204"/>
              </a:rPr>
              <a:t> </a:t>
            </a:r>
            <a:r>
              <a:rPr lang="fr-FR" sz="1400" dirty="0" err="1">
                <a:solidFill>
                  <a:prstClr val="black"/>
                </a:solidFill>
                <a:latin typeface="Calibri" panose="020F0502020204030204"/>
              </a:rPr>
              <a:t>fully</a:t>
            </a:r>
            <a:r>
              <a:rPr lang="fr-FR" sz="1400" dirty="0">
                <a:solidFill>
                  <a:prstClr val="black"/>
                </a:solidFill>
                <a:latin typeface="Calibri" panose="020F0502020204030204"/>
              </a:rPr>
              <a:t> </a:t>
            </a:r>
            <a:r>
              <a:rPr lang="fr-FR" sz="1400" dirty="0" err="1">
                <a:solidFill>
                  <a:prstClr val="black"/>
                </a:solidFill>
                <a:latin typeface="Calibri" panose="020F0502020204030204"/>
              </a:rPr>
              <a:t>established</a:t>
            </a:r>
            <a:r>
              <a:rPr lang="fr-FR" sz="1400" dirty="0">
                <a:solidFill>
                  <a:prstClr val="black"/>
                </a:solidFill>
                <a:latin typeface="Calibri" panose="020F0502020204030204"/>
              </a:rPr>
              <a:t>. </a:t>
            </a:r>
            <a:endParaRPr lang="en-GB" sz="2000" dirty="0">
              <a:solidFill>
                <a:prstClr val="black"/>
              </a:solidFill>
              <a:latin typeface="Calibri" panose="020F0502020204030204"/>
            </a:endParaRPr>
          </a:p>
        </p:txBody>
      </p:sp>
      <p:sp>
        <p:nvSpPr>
          <p:cNvPr id="13" name="Text Placeholder 3"/>
          <p:cNvSpPr txBox="1">
            <a:spLocks/>
          </p:cNvSpPr>
          <p:nvPr/>
        </p:nvSpPr>
        <p:spPr>
          <a:xfrm>
            <a:off x="1" y="1290023"/>
            <a:ext cx="44999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France</a:t>
            </a: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4" name="Text Placeholder 4"/>
          <p:cNvSpPr txBox="1">
            <a:spLocks/>
          </p:cNvSpPr>
          <p:nvPr/>
        </p:nvSpPr>
        <p:spPr>
          <a:xfrm>
            <a:off x="4355977" y="1290023"/>
            <a:ext cx="4788024"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United States</a:t>
            </a: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926086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sz="1600" smtClean="0"/>
              <a:t>Civil Law </a:t>
            </a:r>
          </a:p>
          <a:p>
            <a:pPr lvl="1">
              <a:buFont typeface="Calibri" panose="020F0502020204030204" pitchFamily="34" charset="0"/>
              <a:buChar char="−"/>
            </a:pPr>
            <a:r>
              <a:rPr lang="fr-FR" smtClean="0"/>
              <a:t>Various grounds available for breach of contract claims: garantie de conformité (art. L. 211-4 du Code de la consommation), manquement à l’obligation de délivrance conforme du vendeur (art. 1604 du Code civil), vice du consentement (art. 1109s du Code civil), g</a:t>
            </a:r>
            <a:r>
              <a:rPr lang="fr-FR" smtClean="0">
                <a:solidFill>
                  <a:prstClr val="black"/>
                </a:solidFill>
              </a:rPr>
              <a:t>arantie des vices cachés (art. 1641s du Code civil), etc.</a:t>
            </a:r>
          </a:p>
          <a:p>
            <a:pPr lvl="1">
              <a:buFont typeface="Calibri" panose="020F0502020204030204" pitchFamily="34" charset="0"/>
              <a:buChar char="−"/>
            </a:pPr>
            <a:r>
              <a:rPr lang="fr-FR" smtClean="0"/>
              <a:t>Burden of proof on plaintiff:</a:t>
            </a:r>
          </a:p>
          <a:p>
            <a:pPr lvl="2">
              <a:buFont typeface="Courier New" panose="02070309020205020404" pitchFamily="49" charset="0"/>
              <a:buChar char="o"/>
            </a:pPr>
            <a:r>
              <a:rPr lang="fr-FR" sz="1400" smtClean="0"/>
              <a:t>Demonstrate that car does not comply with sales contract and/or hidden information on emissions was material to purchase decision</a:t>
            </a:r>
          </a:p>
          <a:p>
            <a:pPr lvl="2">
              <a:buFont typeface="Courier New" panose="02070309020205020404" pitchFamily="49" charset="0"/>
              <a:buChar char="o"/>
            </a:pPr>
            <a:r>
              <a:rPr lang="fr-FR" sz="1400" smtClean="0"/>
              <a:t>Challenge: no such information was mandatory/contained VW technical/advertising material</a:t>
            </a:r>
          </a:p>
          <a:p>
            <a:pPr lvl="0"/>
            <a:r>
              <a:rPr lang="fr-FR" sz="1600" smtClean="0">
                <a:solidFill>
                  <a:prstClr val="black"/>
                </a:solidFill>
              </a:rPr>
              <a:t>Criminal Law (Code Pénal)</a:t>
            </a:r>
          </a:p>
          <a:p>
            <a:pPr lvl="1">
              <a:buFont typeface="Calibri" panose="020F0502020204030204" pitchFamily="34" charset="0"/>
              <a:buChar char="−"/>
            </a:pPr>
            <a:r>
              <a:rPr lang="fr-FR" smtClean="0">
                <a:solidFill>
                  <a:prstClr val="black"/>
                </a:solidFill>
              </a:rPr>
              <a:t>Various grounds for fraud available: unfair commercial practice, deceptive advertising, forgery and counterfeiting, reckless endangerment, deceipt, complicity</a:t>
            </a:r>
          </a:p>
          <a:p>
            <a:pPr lvl="1">
              <a:buFont typeface="Calibri" panose="020F0502020204030204" pitchFamily="34" charset="0"/>
              <a:buChar char="−"/>
            </a:pPr>
            <a:r>
              <a:rPr lang="fr-FR" smtClean="0">
                <a:solidFill>
                  <a:prstClr val="black"/>
                </a:solidFill>
              </a:rPr>
              <a:t>Burden of proof: plaintiffs can rely on ongoing criminal investigations</a:t>
            </a:r>
          </a:p>
          <a:p>
            <a:endParaRPr lang="en-GB" sz="1600" dirty="0"/>
          </a:p>
        </p:txBody>
      </p:sp>
      <p:sp>
        <p:nvSpPr>
          <p:cNvPr id="3" name="Title 2"/>
          <p:cNvSpPr>
            <a:spLocks noGrp="1"/>
          </p:cNvSpPr>
          <p:nvPr>
            <p:ph type="title"/>
          </p:nvPr>
        </p:nvSpPr>
        <p:spPr/>
        <p:txBody>
          <a:bodyPr/>
          <a:lstStyle/>
          <a:p>
            <a:r>
              <a:rPr lang="fr-FR" smtClean="0"/>
              <a:t>Civil vs. Criminal Law </a:t>
            </a:r>
            <a:r>
              <a:rPr lang="fr-FR" sz="1400" smtClean="0"/>
              <a:t>(France)</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9</a:t>
            </a:fld>
            <a:endParaRPr lang="en-GB" dirty="0"/>
          </a:p>
        </p:txBody>
      </p:sp>
    </p:spTree>
    <p:extLst>
      <p:ext uri="{BB962C8B-B14F-4D97-AF65-F5344CB8AC3E}">
        <p14:creationId xmlns:p14="http://schemas.microsoft.com/office/powerpoint/2010/main" xmlns="" val="267649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sz="1600" dirty="0" err="1"/>
              <a:t>Individual</a:t>
            </a:r>
            <a:endParaRPr lang="fr-FR" sz="1600" dirty="0"/>
          </a:p>
          <a:p>
            <a:pPr lvl="1">
              <a:buFont typeface="Calibri" panose="020F0502020204030204" pitchFamily="34" charset="0"/>
              <a:buChar char="−"/>
            </a:pPr>
            <a:r>
              <a:rPr lang="fr-FR" dirty="0" err="1"/>
              <a:t>Criminal</a:t>
            </a:r>
            <a:r>
              <a:rPr lang="fr-FR" dirty="0"/>
              <a:t> action: </a:t>
            </a:r>
            <a:r>
              <a:rPr lang="fr-FR" dirty="0" err="1"/>
              <a:t>several</a:t>
            </a:r>
            <a:r>
              <a:rPr lang="fr-FR" dirty="0"/>
              <a:t> </a:t>
            </a:r>
            <a:r>
              <a:rPr lang="fr-FR" dirty="0" err="1"/>
              <a:t>individual</a:t>
            </a:r>
            <a:r>
              <a:rPr lang="fr-FR" dirty="0"/>
              <a:t> </a:t>
            </a:r>
            <a:r>
              <a:rPr lang="fr-FR" dirty="0" err="1"/>
              <a:t>compaints</a:t>
            </a:r>
            <a:r>
              <a:rPr lang="fr-FR" dirty="0"/>
              <a:t> </a:t>
            </a:r>
            <a:r>
              <a:rPr lang="fr-FR" dirty="0" err="1"/>
              <a:t>filed</a:t>
            </a:r>
            <a:r>
              <a:rPr lang="fr-FR" dirty="0"/>
              <a:t> on </a:t>
            </a:r>
            <a:r>
              <a:rPr lang="fr-FR" dirty="0" err="1"/>
              <a:t>their</a:t>
            </a:r>
            <a:r>
              <a:rPr lang="fr-FR" dirty="0"/>
              <a:t> </a:t>
            </a:r>
            <a:r>
              <a:rPr lang="fr-FR" dirty="0" err="1"/>
              <a:t>behalf</a:t>
            </a:r>
            <a:r>
              <a:rPr lang="fr-FR" dirty="0"/>
              <a:t> by </a:t>
            </a:r>
            <a:r>
              <a:rPr lang="fr-FR" dirty="0" err="1"/>
              <a:t>same</a:t>
            </a:r>
            <a:r>
              <a:rPr lang="fr-FR" dirty="0"/>
              <a:t> </a:t>
            </a:r>
            <a:r>
              <a:rPr lang="fr-FR" dirty="0" err="1"/>
              <a:t>counsel</a:t>
            </a:r>
            <a:r>
              <a:rPr lang="fr-FR" dirty="0"/>
              <a:t> (Marseille, Clermont-Ferrand)</a:t>
            </a:r>
          </a:p>
          <a:p>
            <a:r>
              <a:rPr lang="fr-FR" sz="1600" dirty="0"/>
              <a:t>Collective</a:t>
            </a:r>
          </a:p>
          <a:p>
            <a:pPr lvl="1">
              <a:buFont typeface="Calibri" panose="020F0502020204030204" pitchFamily="34" charset="0"/>
              <a:buChar char="−"/>
            </a:pPr>
            <a:r>
              <a:rPr lang="fr-FR" dirty="0" err="1"/>
              <a:t>Criminal</a:t>
            </a:r>
            <a:r>
              <a:rPr lang="fr-FR" dirty="0"/>
              <a:t> action </a:t>
            </a:r>
            <a:r>
              <a:rPr lang="fr-FR" dirty="0" err="1"/>
              <a:t>against</a:t>
            </a:r>
            <a:r>
              <a:rPr lang="fr-FR" dirty="0"/>
              <a:t> VW (TGI de Paris)</a:t>
            </a:r>
          </a:p>
          <a:p>
            <a:pPr lvl="2">
              <a:buFont typeface="Courier New" panose="02070309020205020404" pitchFamily="49" charset="0"/>
              <a:buChar char="o"/>
            </a:pPr>
            <a:r>
              <a:rPr lang="fr-FR" sz="1400" dirty="0"/>
              <a:t>AVIFA: 50+ car </a:t>
            </a:r>
            <a:r>
              <a:rPr lang="fr-FR" sz="1400" dirty="0" err="1"/>
              <a:t>owners</a:t>
            </a:r>
            <a:r>
              <a:rPr lang="fr-FR" sz="1400" dirty="0"/>
              <a:t> </a:t>
            </a:r>
          </a:p>
          <a:p>
            <a:pPr lvl="2">
              <a:buFont typeface="Courier New" panose="02070309020205020404" pitchFamily="49" charset="0"/>
              <a:buChar char="o"/>
            </a:pPr>
            <a:r>
              <a:rPr lang="en-GB" sz="1400" dirty="0"/>
              <a:t>CLCV: State-approved “</a:t>
            </a:r>
            <a:r>
              <a:rPr lang="en-GB" sz="1400" i="1" dirty="0"/>
              <a:t>Association de </a:t>
            </a:r>
            <a:r>
              <a:rPr lang="en-GB" sz="1400" i="1" dirty="0" err="1"/>
              <a:t>consommateurs</a:t>
            </a:r>
            <a:r>
              <a:rPr lang="en-GB" sz="1400" dirty="0"/>
              <a:t>” able to conduct Class Actions in France; encourages clients to file complaints </a:t>
            </a:r>
            <a:r>
              <a:rPr lang="fr-FR" sz="1400" dirty="0" err="1"/>
              <a:t>before</a:t>
            </a:r>
            <a:r>
              <a:rPr lang="fr-FR" sz="1400" dirty="0"/>
              <a:t> Court of juridiction in </a:t>
            </a:r>
            <a:r>
              <a:rPr lang="fr-FR" sz="1400" dirty="0" err="1"/>
              <a:t>which</a:t>
            </a:r>
            <a:r>
              <a:rPr lang="fr-FR" sz="1400" dirty="0"/>
              <a:t> car </a:t>
            </a:r>
            <a:r>
              <a:rPr lang="fr-FR" sz="1400" dirty="0" err="1"/>
              <a:t>was</a:t>
            </a:r>
            <a:r>
              <a:rPr lang="fr-FR" sz="1400" dirty="0"/>
              <a:t> </a:t>
            </a:r>
            <a:r>
              <a:rPr lang="fr-FR" sz="1400" dirty="0" err="1"/>
              <a:t>purchased</a:t>
            </a:r>
            <a:r>
              <a:rPr lang="fr-FR" sz="1400" dirty="0"/>
              <a:t>; </a:t>
            </a:r>
            <a:r>
              <a:rPr lang="fr-FR" sz="1400" dirty="0" err="1"/>
              <a:t>template</a:t>
            </a:r>
            <a:r>
              <a:rPr lang="fr-FR" sz="1400" dirty="0"/>
              <a:t> </a:t>
            </a:r>
            <a:r>
              <a:rPr lang="fr-FR" sz="1400" dirty="0" err="1"/>
              <a:t>letters</a:t>
            </a:r>
            <a:r>
              <a:rPr lang="fr-FR" sz="1400" dirty="0"/>
              <a:t> of complaint </a:t>
            </a:r>
            <a:r>
              <a:rPr lang="fr-FR" sz="1400" dirty="0" err="1"/>
              <a:t>available</a:t>
            </a:r>
            <a:endParaRPr lang="fr-FR" sz="1400" dirty="0"/>
          </a:p>
          <a:p>
            <a:pPr lvl="2">
              <a:buFont typeface="Courier New" panose="02070309020205020404" pitchFamily="49" charset="0"/>
              <a:buChar char="o"/>
            </a:pPr>
            <a:r>
              <a:rPr lang="fr-FR" sz="1400" dirty="0"/>
              <a:t>ONG Ecologie Sans Frontière</a:t>
            </a:r>
            <a:endParaRPr lang="en-GB" sz="1400" dirty="0"/>
          </a:p>
          <a:p>
            <a:pPr lvl="1">
              <a:buFont typeface="Calibri" panose="020F0502020204030204" pitchFamily="34" charset="0"/>
              <a:buChar char="−"/>
            </a:pPr>
            <a:r>
              <a:rPr lang="fr-FR" dirty="0"/>
              <a:t>Collaborative efforts</a:t>
            </a:r>
            <a:endParaRPr lang="en-GB" dirty="0"/>
          </a:p>
          <a:p>
            <a:pPr lvl="2">
              <a:buFont typeface="Courier New" panose="02070309020205020404" pitchFamily="49" charset="0"/>
              <a:buChar char="o"/>
            </a:pPr>
            <a:r>
              <a:rPr lang="en-GB" sz="1400" dirty="0">
                <a:hlinkClick r:id="rId2"/>
              </a:rPr>
              <a:t>class-action-volkswagen.eu</a:t>
            </a:r>
            <a:r>
              <a:rPr lang="en-GB" sz="1400" dirty="0"/>
              <a:t>: g</a:t>
            </a:r>
            <a:r>
              <a:rPr lang="fr-FR" sz="1400" dirty="0" err="1"/>
              <a:t>roup</a:t>
            </a:r>
            <a:r>
              <a:rPr lang="fr-FR" sz="1400" dirty="0"/>
              <a:t> of </a:t>
            </a:r>
            <a:r>
              <a:rPr lang="fr-FR" sz="1400" dirty="0" err="1"/>
              <a:t>consumers</a:t>
            </a:r>
            <a:r>
              <a:rPr lang="fr-FR" sz="1400" dirty="0"/>
              <a:t> (9,000 @ </a:t>
            </a:r>
            <a:r>
              <a:rPr lang="fr-FR" sz="1400" dirty="0" err="1"/>
              <a:t>Nov</a:t>
            </a:r>
            <a:r>
              <a:rPr lang="fr-FR" sz="1400" dirty="0"/>
              <a:t> 15); </a:t>
            </a:r>
            <a:r>
              <a:rPr lang="fr-FR" sz="1400" dirty="0" err="1"/>
              <a:t>hopes</a:t>
            </a:r>
            <a:r>
              <a:rPr lang="fr-FR" sz="1400" dirty="0"/>
              <a:t> to </a:t>
            </a:r>
            <a:r>
              <a:rPr lang="fr-FR" sz="1400" dirty="0" err="1"/>
              <a:t>become</a:t>
            </a:r>
            <a:r>
              <a:rPr lang="fr-FR" sz="1400" dirty="0"/>
              <a:t> </a:t>
            </a:r>
            <a:r>
              <a:rPr lang="fr-FR" dirty="0"/>
              <a:t>a State-</a:t>
            </a:r>
            <a:r>
              <a:rPr lang="fr-FR" dirty="0" err="1"/>
              <a:t>approved</a:t>
            </a:r>
            <a:r>
              <a:rPr lang="fr-FR" dirty="0"/>
              <a:t> </a:t>
            </a:r>
            <a:r>
              <a:rPr lang="fr-FR" i="1" dirty="0"/>
              <a:t>Association de consommateurs</a:t>
            </a:r>
          </a:p>
          <a:p>
            <a:endParaRPr lang="en-GB" dirty="0"/>
          </a:p>
        </p:txBody>
      </p:sp>
      <p:sp>
        <p:nvSpPr>
          <p:cNvPr id="3" name="Title 2"/>
          <p:cNvSpPr>
            <a:spLocks noGrp="1"/>
          </p:cNvSpPr>
          <p:nvPr>
            <p:ph type="title"/>
          </p:nvPr>
        </p:nvSpPr>
        <p:spPr/>
        <p:txBody>
          <a:bodyPr/>
          <a:lstStyle/>
          <a:p>
            <a:r>
              <a:rPr lang="fr-FR" dirty="0" err="1"/>
              <a:t>Individual</a:t>
            </a:r>
            <a:r>
              <a:rPr lang="fr-FR" dirty="0"/>
              <a:t> &amp; collective initiatives in France </a:t>
            </a:r>
            <a:br>
              <a:rPr lang="fr-FR" dirty="0"/>
            </a:br>
            <a:r>
              <a:rPr lang="fr-FR" sz="1400" dirty="0">
                <a:solidFill>
                  <a:srgbClr val="FF0000"/>
                </a:solidFill>
              </a:rPr>
              <a:t>(NOT Class Actions!)</a:t>
            </a:r>
            <a:r>
              <a:rPr lang="fr-FR" sz="1400" dirty="0"/>
              <a:t>	</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10</a:t>
            </a:fld>
            <a:endParaRPr lang="en-GB" dirty="0"/>
          </a:p>
        </p:txBody>
      </p:sp>
    </p:spTree>
    <p:extLst>
      <p:ext uri="{BB962C8B-B14F-4D97-AF65-F5344CB8AC3E}">
        <p14:creationId xmlns:p14="http://schemas.microsoft.com/office/powerpoint/2010/main" xmlns="" val="11209447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ERSINFO" val="SR1102"/>
  <p:tag name="LANGUAGE" val="2057"/>
  <p:tag name="PRESENTATIONSTYLE" val="0"/>
  <p:tag name="COLORPAIR" val="1"/>
  <p:tag name="CLASSIFICATION" val="4"/>
</p:tagLst>
</file>

<file path=ppt/tags/tag1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xml><?xml version="1.0" encoding="utf-8"?>
<p:tagLst xmlns:a="http://schemas.openxmlformats.org/drawingml/2006/main" xmlns:r="http://schemas.openxmlformats.org/officeDocument/2006/relationships" xmlns:p="http://schemas.openxmlformats.org/presentationml/2006/main">
  <p:tag name="SHAPETYPE" val="footer"/>
</p:tagLst>
</file>

<file path=ppt/tags/tag13.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2"/>
</p:tagLst>
</file>

<file path=ppt/tags/tag1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9.xml><?xml version="1.0" encoding="utf-8"?>
<p:tagLst xmlns:a="http://schemas.openxmlformats.org/drawingml/2006/main" xmlns:r="http://schemas.openxmlformats.org/officeDocument/2006/relationships" xmlns:p="http://schemas.openxmlformats.org/presentationml/2006/main">
  <p:tag name="SHAPETYPE" val="footer"/>
</p:tagLst>
</file>

<file path=ppt/tags/tag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0.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2"/>
</p:tagLst>
</file>

<file path=ppt/tags/tag2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4.xml><?xml version="1.0" encoding="utf-8"?>
<p:tagLst xmlns:a="http://schemas.openxmlformats.org/drawingml/2006/main" xmlns:r="http://schemas.openxmlformats.org/officeDocument/2006/relationships" xmlns:p="http://schemas.openxmlformats.org/presentationml/2006/main">
  <p:tag name="SHAPETYPE" val="Background"/>
</p:tagLst>
</file>

<file path=ppt/tags/tag2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7.xml><?xml version="1.0" encoding="utf-8"?>
<p:tagLst xmlns:a="http://schemas.openxmlformats.org/drawingml/2006/main" xmlns:r="http://schemas.openxmlformats.org/officeDocument/2006/relationships" xmlns:p="http://schemas.openxmlformats.org/presentationml/2006/main">
  <p:tag name="SHAPETYPE" val="footer"/>
</p:tagLst>
</file>

<file path=ppt/tags/tag28.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2"/>
</p:tagLst>
</file>

<file path=ppt/tags/tag29.xml><?xml version="1.0" encoding="utf-8"?>
<p:tagLst xmlns:a="http://schemas.openxmlformats.org/drawingml/2006/main" xmlns:r="http://schemas.openxmlformats.org/officeDocument/2006/relationships" xmlns:p="http://schemas.openxmlformats.org/presentationml/2006/main">
  <p:tag name="SHAPETYPE" val="Background"/>
  <p:tag name="LOGOCOLORTAG" val="W"/>
  <p:tag name="FOOTERCOLORTAG" val="W"/>
  <p:tag name="SLIDENUMBERCOLORTAG" val="W"/>
  <p:tag name="TITLECOLORTAG" val="W"/>
  <p:tag name="PRESENTATIONSTYLE" val="0"/>
  <p:tag name="COLORPAIR" val="1"/>
  <p:tag name="NAME" val="014_CarManufacturing"/>
  <p:tag name="CATEGORY" val="04 - Science &amp; Industry"/>
</p:tagLst>
</file>

<file path=ppt/tags/tag3.xml><?xml version="1.0" encoding="utf-8"?>
<p:tagLst xmlns:a="http://schemas.openxmlformats.org/drawingml/2006/main" xmlns:r="http://schemas.openxmlformats.org/officeDocument/2006/relationships" xmlns:p="http://schemas.openxmlformats.org/presentationml/2006/main">
  <p:tag name="SHAPETYPE" val="footer"/>
</p:tagLst>
</file>

<file path=ppt/tags/tag30.xml><?xml version="1.0" encoding="utf-8"?>
<p:tagLst xmlns:a="http://schemas.openxmlformats.org/drawingml/2006/main" xmlns:r="http://schemas.openxmlformats.org/officeDocument/2006/relationships" xmlns:p="http://schemas.openxmlformats.org/presentationml/2006/main">
  <p:tag name="SHAPETYPE" val="Logo"/>
  <p:tag name="COLORTAG" val="w"/>
  <p:tag name="LOGO" val="2"/>
</p:tagLst>
</file>

<file path=ppt/tags/tag31.xml><?xml version="1.0" encoding="utf-8"?>
<p:tagLst xmlns:a="http://schemas.openxmlformats.org/drawingml/2006/main" xmlns:r="http://schemas.openxmlformats.org/officeDocument/2006/relationships" xmlns:p="http://schemas.openxmlformats.org/presentationml/2006/main">
  <p:tag name="SHAPETYPE" val="Classification"/>
  <p:tag name="COLORTAG" val="w"/>
</p:tagLst>
</file>

<file path=ppt/tags/tag32.xml><?xml version="1.0" encoding="utf-8"?>
<p:tagLst xmlns:a="http://schemas.openxmlformats.org/drawingml/2006/main" xmlns:r="http://schemas.openxmlformats.org/officeDocument/2006/relationships" xmlns:p="http://schemas.openxmlformats.org/presentationml/2006/main">
  <p:tag name="SLIDETYPE" val="14"/>
</p:tagLst>
</file>

<file path=ppt/tags/tag33.xml><?xml version="1.0" encoding="utf-8"?>
<p:tagLst xmlns:a="http://schemas.openxmlformats.org/drawingml/2006/main" xmlns:r="http://schemas.openxmlformats.org/officeDocument/2006/relationships" xmlns:p="http://schemas.openxmlformats.org/presentationml/2006/main">
  <p:tag name="SLIDEID" val="259"/>
</p:tagLst>
</file>

<file path=ppt/tags/tag34.xml><?xml version="1.0" encoding="utf-8"?>
<p:tagLst xmlns:a="http://schemas.openxmlformats.org/drawingml/2006/main" xmlns:r="http://schemas.openxmlformats.org/officeDocument/2006/relationships" xmlns:p="http://schemas.openxmlformats.org/presentationml/2006/main">
  <p:tag name="SLIDEID" val="262"/>
</p:tagLst>
</file>

<file path=ppt/tags/tag35.xml><?xml version="1.0" encoding="utf-8"?>
<p:tagLst xmlns:a="http://schemas.openxmlformats.org/drawingml/2006/main" xmlns:r="http://schemas.openxmlformats.org/officeDocument/2006/relationships" xmlns:p="http://schemas.openxmlformats.org/presentationml/2006/main">
  <p:tag name="SLIDEID" val="271"/>
</p:tagLst>
</file>

<file path=ppt/tags/tag36.xml><?xml version="1.0" encoding="utf-8"?>
<p:tagLst xmlns:a="http://schemas.openxmlformats.org/drawingml/2006/main" xmlns:r="http://schemas.openxmlformats.org/officeDocument/2006/relationships" xmlns:p="http://schemas.openxmlformats.org/presentationml/2006/main">
  <p:tag name="SLIDEID" val="268"/>
</p:tagLst>
</file>

<file path=ppt/tags/tag37.xml><?xml version="1.0" encoding="utf-8"?>
<p:tagLst xmlns:a="http://schemas.openxmlformats.org/drawingml/2006/main" xmlns:r="http://schemas.openxmlformats.org/officeDocument/2006/relationships" xmlns:p="http://schemas.openxmlformats.org/presentationml/2006/main">
  <p:tag name="SLIDEID" val="267"/>
</p:tagLst>
</file>

<file path=ppt/tags/tag38.xml><?xml version="1.0" encoding="utf-8"?>
<p:tagLst xmlns:a="http://schemas.openxmlformats.org/drawingml/2006/main" xmlns:r="http://schemas.openxmlformats.org/officeDocument/2006/relationships" xmlns:p="http://schemas.openxmlformats.org/presentationml/2006/main">
  <p:tag name="SLIDEID" val="266"/>
</p:tagLst>
</file>

<file path=ppt/tags/tag39.xml><?xml version="1.0" encoding="utf-8"?>
<p:tagLst xmlns:a="http://schemas.openxmlformats.org/drawingml/2006/main" xmlns:r="http://schemas.openxmlformats.org/officeDocument/2006/relationships" xmlns:p="http://schemas.openxmlformats.org/presentationml/2006/main">
  <p:tag name="SLIDEID" val="264"/>
</p:tagLst>
</file>

<file path=ppt/tags/tag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2"/>
</p:tagLst>
</file>

<file path=ppt/tags/tag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2"/>
</p:tagLst>
</file>

<file path=ppt/tags/tag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xml><?xml version="1.0" encoding="utf-8"?>
<p:tagLst xmlns:a="http://schemas.openxmlformats.org/drawingml/2006/main" xmlns:r="http://schemas.openxmlformats.org/officeDocument/2006/relationships" xmlns:p="http://schemas.openxmlformats.org/presentationml/2006/main">
  <p:tag name="SHAPETYPE" val="Background"/>
</p:tagLst>
</file>

<file path=ppt/theme/theme1.xml><?xml version="1.0" encoding="utf-8"?>
<a:theme xmlns:a="http://schemas.openxmlformats.org/drawingml/2006/main" name="SwissRe">
  <a:themeElements>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SwissRe_43</Template>
  <TotalTime>46</TotalTime>
  <Words>1016</Words>
  <Application>Microsoft Office PowerPoint</Application>
  <PresentationFormat>On-screen Show (4:3)</PresentationFormat>
  <Paragraphs>136</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SwissReSans Light</vt:lpstr>
      <vt:lpstr>SwissReSans</vt:lpstr>
      <vt:lpstr>Calibri</vt:lpstr>
      <vt:lpstr>Courier New</vt:lpstr>
      <vt:lpstr>SwissRe</vt:lpstr>
      <vt:lpstr>A French perspective on VW scandal-related litigation</vt:lpstr>
      <vt:lpstr>Table of Contents / Agenda</vt:lpstr>
      <vt:lpstr>Background</vt:lpstr>
      <vt:lpstr>Inquiries in France</vt:lpstr>
      <vt:lpstr>VW response</vt:lpstr>
      <vt:lpstr>VW response in France (website)</vt:lpstr>
      <vt:lpstr>VW response (rationale)</vt:lpstr>
      <vt:lpstr>Civil vs. Criminal Law (France)</vt:lpstr>
      <vt:lpstr>Individual &amp; collective initiatives in France  (NOT Class Actions!) </vt:lpstr>
      <vt:lpstr>New business opportunities (lawfirms)</vt:lpstr>
      <vt:lpstr>New business opportunities (class action management)</vt:lpstr>
      <vt:lpstr>« French » Class Actions</vt:lpstr>
      <vt:lpstr>VW Class Action in France (hurdles)</vt:lpstr>
      <vt:lpstr>Slide 15</vt:lpstr>
      <vt:lpstr>Legal notice</vt:lpstr>
    </vt:vector>
  </TitlesOfParts>
  <Company>Swiss 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perspective on VW scandal-related litigation</dc:title>
  <dc:creator>s8tl42</dc:creator>
  <cp:lastModifiedBy>Tim Hardy</cp:lastModifiedBy>
  <cp:revision>9</cp:revision>
  <cp:lastPrinted>2015-11-27T14:48:29Z</cp:lastPrinted>
  <dcterms:created xsi:type="dcterms:W3CDTF">2015-11-27T14:04:41Z</dcterms:created>
  <dcterms:modified xsi:type="dcterms:W3CDTF">2015-11-28T14:28:14Z</dcterms:modified>
</cp:coreProperties>
</file>